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79" r:id="rId2"/>
    <p:sldId id="300" r:id="rId3"/>
    <p:sldId id="257" r:id="rId4"/>
    <p:sldId id="306" r:id="rId5"/>
    <p:sldId id="287" r:id="rId6"/>
    <p:sldId id="288" r:id="rId7"/>
    <p:sldId id="293" r:id="rId8"/>
    <p:sldId id="289" r:id="rId9"/>
    <p:sldId id="290" r:id="rId10"/>
    <p:sldId id="291" r:id="rId11"/>
    <p:sldId id="292" r:id="rId12"/>
    <p:sldId id="258" r:id="rId13"/>
    <p:sldId id="272" r:id="rId14"/>
    <p:sldId id="303" r:id="rId15"/>
    <p:sldId id="274" r:id="rId16"/>
    <p:sldId id="263" r:id="rId17"/>
    <p:sldId id="266" r:id="rId18"/>
    <p:sldId id="265" r:id="rId19"/>
    <p:sldId id="268" r:id="rId20"/>
    <p:sldId id="269" r:id="rId21"/>
    <p:sldId id="270" r:id="rId22"/>
    <p:sldId id="271" r:id="rId23"/>
    <p:sldId id="297" r:id="rId24"/>
    <p:sldId id="298" r:id="rId25"/>
    <p:sldId id="299" r:id="rId26"/>
    <p:sldId id="305" r:id="rId27"/>
    <p:sldId id="294" r:id="rId28"/>
    <p:sldId id="304" r:id="rId29"/>
    <p:sldId id="280" r:id="rId30"/>
    <p:sldId id="284" r:id="rId3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1344A"/>
    <a:srgbClr val="113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62" autoAdjust="0"/>
    <p:restoredTop sz="94660"/>
  </p:normalViewPr>
  <p:slideViewPr>
    <p:cSldViewPr snapToGrid="0">
      <p:cViewPr varScale="1">
        <p:scale>
          <a:sx n="80" d="100"/>
          <a:sy n="80" d="100"/>
        </p:scale>
        <p:origin x="96" y="3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98390-C493-4D1E-B35B-B2154EDAA14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CDD8624-2BA0-44C7-B400-93C97324A41B}">
      <dgm:prSet/>
      <dgm:spPr/>
      <dgm:t>
        <a:bodyPr/>
        <a:lstStyle/>
        <a:p>
          <a:r>
            <a:rPr lang="en-US" dirty="0"/>
            <a:t>Attestations</a:t>
          </a:r>
        </a:p>
      </dgm:t>
    </dgm:pt>
    <dgm:pt modelId="{D36925A6-406A-4529-82E0-947ECC2F658E}" type="parTrans" cxnId="{0195EE16-2FDC-4595-8220-690768F5D3CF}">
      <dgm:prSet/>
      <dgm:spPr/>
      <dgm:t>
        <a:bodyPr/>
        <a:lstStyle/>
        <a:p>
          <a:endParaRPr lang="en-US"/>
        </a:p>
      </dgm:t>
    </dgm:pt>
    <dgm:pt modelId="{1A417B11-F406-43BB-9F1F-CBE9811051E9}" type="sibTrans" cxnId="{0195EE16-2FDC-4595-8220-690768F5D3CF}">
      <dgm:prSet/>
      <dgm:spPr/>
      <dgm:t>
        <a:bodyPr/>
        <a:lstStyle/>
        <a:p>
          <a:endParaRPr lang="en-US" dirty="0"/>
        </a:p>
      </dgm:t>
    </dgm:pt>
    <dgm:pt modelId="{28ED3A1B-AC24-40E8-8AD3-03E2A0FFABC3}">
      <dgm:prSet/>
      <dgm:spPr/>
      <dgm:t>
        <a:bodyPr/>
        <a:lstStyle/>
        <a:p>
          <a:r>
            <a:rPr lang="en-US" dirty="0"/>
            <a:t>A letter of Medical necessity</a:t>
          </a:r>
        </a:p>
      </dgm:t>
    </dgm:pt>
    <dgm:pt modelId="{D981D08C-338D-4E9C-8A75-25AC7A06FBF7}" type="parTrans" cxnId="{14A51A62-039B-427F-B885-2C151ABB4C3A}">
      <dgm:prSet/>
      <dgm:spPr/>
      <dgm:t>
        <a:bodyPr/>
        <a:lstStyle/>
        <a:p>
          <a:endParaRPr lang="en-US"/>
        </a:p>
      </dgm:t>
    </dgm:pt>
    <dgm:pt modelId="{E07FDE78-C6FE-4107-B184-055DA32DD5EB}" type="sibTrans" cxnId="{14A51A62-039B-427F-B885-2C151ABB4C3A}">
      <dgm:prSet/>
      <dgm:spPr/>
      <dgm:t>
        <a:bodyPr/>
        <a:lstStyle/>
        <a:p>
          <a:endParaRPr lang="en-US"/>
        </a:p>
      </dgm:t>
    </dgm:pt>
    <dgm:pt modelId="{9A540847-0E32-4FAE-AD3B-46AD8F4DA0B7}">
      <dgm:prSet/>
      <dgm:spPr/>
      <dgm:t>
        <a:bodyPr/>
        <a:lstStyle/>
        <a:p>
          <a:r>
            <a:rPr lang="en-US" dirty="0"/>
            <a:t>Complex Care Request Form</a:t>
          </a:r>
        </a:p>
      </dgm:t>
    </dgm:pt>
    <dgm:pt modelId="{D5034677-0E15-4D9B-8CD0-13E34E68344E}" type="parTrans" cxnId="{930469B8-D95B-4B6F-86C6-A600DDF3B993}">
      <dgm:prSet/>
      <dgm:spPr/>
      <dgm:t>
        <a:bodyPr/>
        <a:lstStyle/>
        <a:p>
          <a:endParaRPr lang="en-US"/>
        </a:p>
      </dgm:t>
    </dgm:pt>
    <dgm:pt modelId="{F2298A3C-BD0B-4A27-B575-4F64E13CCF36}" type="sibTrans" cxnId="{930469B8-D95B-4B6F-86C6-A600DDF3B993}">
      <dgm:prSet/>
      <dgm:spPr/>
      <dgm:t>
        <a:bodyPr/>
        <a:lstStyle/>
        <a:p>
          <a:endParaRPr lang="en-US"/>
        </a:p>
      </dgm:t>
    </dgm:pt>
    <dgm:pt modelId="{F6A83658-8CEE-4911-8652-F8A57556CE46}">
      <dgm:prSet/>
      <dgm:spPr/>
      <dgm:t>
        <a:bodyPr/>
        <a:lstStyle/>
        <a:p>
          <a:r>
            <a:rPr lang="en-US" dirty="0"/>
            <a:t>Documentation Checklist</a:t>
          </a:r>
        </a:p>
      </dgm:t>
    </dgm:pt>
    <dgm:pt modelId="{C5C39D0B-4936-4FCD-9864-5A420056A56C}" type="parTrans" cxnId="{642096BD-859C-4721-A020-F83DDD81C674}">
      <dgm:prSet/>
      <dgm:spPr/>
      <dgm:t>
        <a:bodyPr/>
        <a:lstStyle/>
        <a:p>
          <a:endParaRPr lang="en-US"/>
        </a:p>
      </dgm:t>
    </dgm:pt>
    <dgm:pt modelId="{3C26AF71-70AA-4CEF-8101-6DCD5ABB9508}" type="sibTrans" cxnId="{642096BD-859C-4721-A020-F83DDD81C674}">
      <dgm:prSet/>
      <dgm:spPr/>
      <dgm:t>
        <a:bodyPr/>
        <a:lstStyle/>
        <a:p>
          <a:endParaRPr lang="en-US"/>
        </a:p>
      </dgm:t>
    </dgm:pt>
    <dgm:pt modelId="{A113D662-1E2C-4CAF-8252-F411D751B93B}">
      <dgm:prSet/>
      <dgm:spPr/>
      <dgm:t>
        <a:bodyPr/>
        <a:lstStyle/>
        <a:p>
          <a:r>
            <a:rPr lang="en-US" dirty="0"/>
            <a:t>Complete documentation must be provided to substantiate the needs of the patient</a:t>
          </a:r>
        </a:p>
      </dgm:t>
    </dgm:pt>
    <dgm:pt modelId="{D0A064A6-E62E-47BB-AC3D-F23CD9440E88}" type="parTrans" cxnId="{E14DC232-1EDB-49C2-BE6A-95C16BEB371C}">
      <dgm:prSet/>
      <dgm:spPr/>
      <dgm:t>
        <a:bodyPr/>
        <a:lstStyle/>
        <a:p>
          <a:endParaRPr lang="en-US"/>
        </a:p>
      </dgm:t>
    </dgm:pt>
    <dgm:pt modelId="{AC12FEB9-DC81-4824-86DE-F94CD596DCCC}" type="sibTrans" cxnId="{E14DC232-1EDB-49C2-BE6A-95C16BEB371C}">
      <dgm:prSet/>
      <dgm:spPr/>
      <dgm:t>
        <a:bodyPr/>
        <a:lstStyle/>
        <a:p>
          <a:endParaRPr lang="en-US"/>
        </a:p>
      </dgm:t>
    </dgm:pt>
    <dgm:pt modelId="{DA84D391-1BF6-476C-994A-7E87E9010FA2}">
      <dgm:prSet/>
      <dgm:spPr/>
      <dgm:t>
        <a:bodyPr/>
        <a:lstStyle/>
        <a:p>
          <a:r>
            <a:rPr lang="en-US" dirty="0"/>
            <a:t>These forms can be found on LaMedicaid.com</a:t>
          </a:r>
        </a:p>
      </dgm:t>
    </dgm:pt>
    <dgm:pt modelId="{76BAF25D-6B6B-432B-A66F-40D31F752594}" type="parTrans" cxnId="{69666D18-E0A4-4BC7-8733-5E852B994F87}">
      <dgm:prSet/>
      <dgm:spPr/>
      <dgm:t>
        <a:bodyPr/>
        <a:lstStyle/>
        <a:p>
          <a:endParaRPr lang="en-US"/>
        </a:p>
      </dgm:t>
    </dgm:pt>
    <dgm:pt modelId="{8C4C538C-1BA3-4346-97CD-DFC030459239}" type="sibTrans" cxnId="{69666D18-E0A4-4BC7-8733-5E852B994F87}">
      <dgm:prSet/>
      <dgm:spPr/>
      <dgm:t>
        <a:bodyPr/>
        <a:lstStyle/>
        <a:p>
          <a:endParaRPr lang="en-US"/>
        </a:p>
      </dgm:t>
    </dgm:pt>
    <dgm:pt modelId="{417C8ADA-E1A4-4CA6-8A51-DE708D781A10}" type="pres">
      <dgm:prSet presAssocID="{46798390-C493-4D1E-B35B-B2154EDAA146}" presName="diagram" presStyleCnt="0">
        <dgm:presLayoutVars>
          <dgm:dir/>
          <dgm:resizeHandles val="exact"/>
        </dgm:presLayoutVars>
      </dgm:prSet>
      <dgm:spPr/>
    </dgm:pt>
    <dgm:pt modelId="{134F13EF-D5E9-4097-92E5-B2501147DEAF}" type="pres">
      <dgm:prSet presAssocID="{9A540847-0E32-4FAE-AD3B-46AD8F4DA0B7}" presName="node" presStyleLbl="node1" presStyleIdx="0" presStyleCnt="6">
        <dgm:presLayoutVars>
          <dgm:bulletEnabled val="1"/>
        </dgm:presLayoutVars>
      </dgm:prSet>
      <dgm:spPr/>
    </dgm:pt>
    <dgm:pt modelId="{C092502C-88A8-4E70-98C7-3F4EE01D1C0F}" type="pres">
      <dgm:prSet presAssocID="{F2298A3C-BD0B-4A27-B575-4F64E13CCF36}" presName="sibTrans" presStyleCnt="0"/>
      <dgm:spPr/>
    </dgm:pt>
    <dgm:pt modelId="{0850AE9E-BB7E-4FD6-A187-5BF998DF8F0B}" type="pres">
      <dgm:prSet presAssocID="{0CDD8624-2BA0-44C7-B400-93C97324A41B}" presName="node" presStyleLbl="node1" presStyleIdx="1" presStyleCnt="6">
        <dgm:presLayoutVars>
          <dgm:bulletEnabled val="1"/>
        </dgm:presLayoutVars>
      </dgm:prSet>
      <dgm:spPr/>
    </dgm:pt>
    <dgm:pt modelId="{6E249C0D-C544-4564-ACC0-BF71510B919C}" type="pres">
      <dgm:prSet presAssocID="{1A417B11-F406-43BB-9F1F-CBE9811051E9}" presName="sibTrans" presStyleCnt="0"/>
      <dgm:spPr/>
    </dgm:pt>
    <dgm:pt modelId="{1F18193B-7A4B-43CE-8E76-DC20A4228789}" type="pres">
      <dgm:prSet presAssocID="{28ED3A1B-AC24-40E8-8AD3-03E2A0FFABC3}" presName="node" presStyleLbl="node1" presStyleIdx="2" presStyleCnt="6">
        <dgm:presLayoutVars>
          <dgm:bulletEnabled val="1"/>
        </dgm:presLayoutVars>
      </dgm:prSet>
      <dgm:spPr/>
    </dgm:pt>
    <dgm:pt modelId="{B952CD0A-0057-4AE4-B44B-EBA67EBB3D38}" type="pres">
      <dgm:prSet presAssocID="{E07FDE78-C6FE-4107-B184-055DA32DD5EB}" presName="sibTrans" presStyleCnt="0"/>
      <dgm:spPr/>
    </dgm:pt>
    <dgm:pt modelId="{4E2F5F2A-B907-4DED-BB29-F141F2CD4A07}" type="pres">
      <dgm:prSet presAssocID="{F6A83658-8CEE-4911-8652-F8A57556CE46}" presName="node" presStyleLbl="node1" presStyleIdx="3" presStyleCnt="6">
        <dgm:presLayoutVars>
          <dgm:bulletEnabled val="1"/>
        </dgm:presLayoutVars>
      </dgm:prSet>
      <dgm:spPr/>
    </dgm:pt>
    <dgm:pt modelId="{33EB8CAF-524B-45D2-9172-3259403CE7D5}" type="pres">
      <dgm:prSet presAssocID="{3C26AF71-70AA-4CEF-8101-6DCD5ABB9508}" presName="sibTrans" presStyleCnt="0"/>
      <dgm:spPr/>
    </dgm:pt>
    <dgm:pt modelId="{DF109452-9B4A-408F-98D2-792D4B6E3053}" type="pres">
      <dgm:prSet presAssocID="{A113D662-1E2C-4CAF-8252-F411D751B93B}" presName="node" presStyleLbl="node1" presStyleIdx="4" presStyleCnt="6">
        <dgm:presLayoutVars>
          <dgm:bulletEnabled val="1"/>
        </dgm:presLayoutVars>
      </dgm:prSet>
      <dgm:spPr/>
    </dgm:pt>
    <dgm:pt modelId="{AEB23A3C-6382-4E6F-BE8B-C1921539A0BA}" type="pres">
      <dgm:prSet presAssocID="{AC12FEB9-DC81-4824-86DE-F94CD596DCCC}" presName="sibTrans" presStyleCnt="0"/>
      <dgm:spPr/>
    </dgm:pt>
    <dgm:pt modelId="{77DE480E-720F-4DDF-AF8D-1579ED0F69D9}" type="pres">
      <dgm:prSet presAssocID="{DA84D391-1BF6-476C-994A-7E87E9010FA2}" presName="node" presStyleLbl="node1" presStyleIdx="5" presStyleCnt="6">
        <dgm:presLayoutVars>
          <dgm:bulletEnabled val="1"/>
        </dgm:presLayoutVars>
      </dgm:prSet>
      <dgm:spPr/>
    </dgm:pt>
  </dgm:ptLst>
  <dgm:cxnLst>
    <dgm:cxn modelId="{5A3E340A-BB7B-4FF6-B504-D1B918F68A7E}" type="presOf" srcId="{9A540847-0E32-4FAE-AD3B-46AD8F4DA0B7}" destId="{134F13EF-D5E9-4097-92E5-B2501147DEAF}" srcOrd="0" destOrd="0" presId="urn:microsoft.com/office/officeart/2005/8/layout/default"/>
    <dgm:cxn modelId="{0195EE16-2FDC-4595-8220-690768F5D3CF}" srcId="{46798390-C493-4D1E-B35B-B2154EDAA146}" destId="{0CDD8624-2BA0-44C7-B400-93C97324A41B}" srcOrd="1" destOrd="0" parTransId="{D36925A6-406A-4529-82E0-947ECC2F658E}" sibTransId="{1A417B11-F406-43BB-9F1F-CBE9811051E9}"/>
    <dgm:cxn modelId="{69666D18-E0A4-4BC7-8733-5E852B994F87}" srcId="{46798390-C493-4D1E-B35B-B2154EDAA146}" destId="{DA84D391-1BF6-476C-994A-7E87E9010FA2}" srcOrd="5" destOrd="0" parTransId="{76BAF25D-6B6B-432B-A66F-40D31F752594}" sibTransId="{8C4C538C-1BA3-4346-97CD-DFC030459239}"/>
    <dgm:cxn modelId="{E14DC232-1EDB-49C2-BE6A-95C16BEB371C}" srcId="{46798390-C493-4D1E-B35B-B2154EDAA146}" destId="{A113D662-1E2C-4CAF-8252-F411D751B93B}" srcOrd="4" destOrd="0" parTransId="{D0A064A6-E62E-47BB-AC3D-F23CD9440E88}" sibTransId="{AC12FEB9-DC81-4824-86DE-F94CD596DCCC}"/>
    <dgm:cxn modelId="{52A7513B-B1D2-4C1F-8803-AC257D824FB9}" type="presOf" srcId="{28ED3A1B-AC24-40E8-8AD3-03E2A0FFABC3}" destId="{1F18193B-7A4B-43CE-8E76-DC20A4228789}" srcOrd="0" destOrd="0" presId="urn:microsoft.com/office/officeart/2005/8/layout/default"/>
    <dgm:cxn modelId="{14A51A62-039B-427F-B885-2C151ABB4C3A}" srcId="{46798390-C493-4D1E-B35B-B2154EDAA146}" destId="{28ED3A1B-AC24-40E8-8AD3-03E2A0FFABC3}" srcOrd="2" destOrd="0" parTransId="{D981D08C-338D-4E9C-8A75-25AC7A06FBF7}" sibTransId="{E07FDE78-C6FE-4107-B184-055DA32DD5EB}"/>
    <dgm:cxn modelId="{79B69264-C78F-4049-B648-29E95437149A}" type="presOf" srcId="{0CDD8624-2BA0-44C7-B400-93C97324A41B}" destId="{0850AE9E-BB7E-4FD6-A187-5BF998DF8F0B}" srcOrd="0" destOrd="0" presId="urn:microsoft.com/office/officeart/2005/8/layout/default"/>
    <dgm:cxn modelId="{A44AEA85-D0A2-4644-8670-2749F1B9B166}" type="presOf" srcId="{46798390-C493-4D1E-B35B-B2154EDAA146}" destId="{417C8ADA-E1A4-4CA6-8A51-DE708D781A10}" srcOrd="0" destOrd="0" presId="urn:microsoft.com/office/officeart/2005/8/layout/default"/>
    <dgm:cxn modelId="{A08FD395-0736-4161-8B8C-2DA114A4F058}" type="presOf" srcId="{F6A83658-8CEE-4911-8652-F8A57556CE46}" destId="{4E2F5F2A-B907-4DED-BB29-F141F2CD4A07}" srcOrd="0" destOrd="0" presId="urn:microsoft.com/office/officeart/2005/8/layout/default"/>
    <dgm:cxn modelId="{930469B8-D95B-4B6F-86C6-A600DDF3B993}" srcId="{46798390-C493-4D1E-B35B-B2154EDAA146}" destId="{9A540847-0E32-4FAE-AD3B-46AD8F4DA0B7}" srcOrd="0" destOrd="0" parTransId="{D5034677-0E15-4D9B-8CD0-13E34E68344E}" sibTransId="{F2298A3C-BD0B-4A27-B575-4F64E13CCF36}"/>
    <dgm:cxn modelId="{642096BD-859C-4721-A020-F83DDD81C674}" srcId="{46798390-C493-4D1E-B35B-B2154EDAA146}" destId="{F6A83658-8CEE-4911-8652-F8A57556CE46}" srcOrd="3" destOrd="0" parTransId="{C5C39D0B-4936-4FCD-9864-5A420056A56C}" sibTransId="{3C26AF71-70AA-4CEF-8101-6DCD5ABB9508}"/>
    <dgm:cxn modelId="{30DEAECA-CA55-4D5B-A943-0CAE6EEF6E22}" type="presOf" srcId="{DA84D391-1BF6-476C-994A-7E87E9010FA2}" destId="{77DE480E-720F-4DDF-AF8D-1579ED0F69D9}" srcOrd="0" destOrd="0" presId="urn:microsoft.com/office/officeart/2005/8/layout/default"/>
    <dgm:cxn modelId="{85ECEDFD-2D11-4A16-A6FA-C548FCDC84BF}" type="presOf" srcId="{A113D662-1E2C-4CAF-8252-F411D751B93B}" destId="{DF109452-9B4A-408F-98D2-792D4B6E3053}" srcOrd="0" destOrd="0" presId="urn:microsoft.com/office/officeart/2005/8/layout/default"/>
    <dgm:cxn modelId="{938542CD-0820-4EFA-B380-2E54C0633E5F}" type="presParOf" srcId="{417C8ADA-E1A4-4CA6-8A51-DE708D781A10}" destId="{134F13EF-D5E9-4097-92E5-B2501147DEAF}" srcOrd="0" destOrd="0" presId="urn:microsoft.com/office/officeart/2005/8/layout/default"/>
    <dgm:cxn modelId="{CF9E55AD-C5E5-488E-96B4-73A376328287}" type="presParOf" srcId="{417C8ADA-E1A4-4CA6-8A51-DE708D781A10}" destId="{C092502C-88A8-4E70-98C7-3F4EE01D1C0F}" srcOrd="1" destOrd="0" presId="urn:microsoft.com/office/officeart/2005/8/layout/default"/>
    <dgm:cxn modelId="{EC23C57B-AD9B-42D6-81CE-EC2F8E62D520}" type="presParOf" srcId="{417C8ADA-E1A4-4CA6-8A51-DE708D781A10}" destId="{0850AE9E-BB7E-4FD6-A187-5BF998DF8F0B}" srcOrd="2" destOrd="0" presId="urn:microsoft.com/office/officeart/2005/8/layout/default"/>
    <dgm:cxn modelId="{3870D77E-927F-4C9D-B3E9-5DD1132CEF89}" type="presParOf" srcId="{417C8ADA-E1A4-4CA6-8A51-DE708D781A10}" destId="{6E249C0D-C544-4564-ACC0-BF71510B919C}" srcOrd="3" destOrd="0" presId="urn:microsoft.com/office/officeart/2005/8/layout/default"/>
    <dgm:cxn modelId="{5ADC7670-31CD-4437-86D2-EC9004F6CFF6}" type="presParOf" srcId="{417C8ADA-E1A4-4CA6-8A51-DE708D781A10}" destId="{1F18193B-7A4B-43CE-8E76-DC20A4228789}" srcOrd="4" destOrd="0" presId="urn:microsoft.com/office/officeart/2005/8/layout/default"/>
    <dgm:cxn modelId="{B1427F96-5587-48E6-96C5-D3BCCBC00AA4}" type="presParOf" srcId="{417C8ADA-E1A4-4CA6-8A51-DE708D781A10}" destId="{B952CD0A-0057-4AE4-B44B-EBA67EBB3D38}" srcOrd="5" destOrd="0" presId="urn:microsoft.com/office/officeart/2005/8/layout/default"/>
    <dgm:cxn modelId="{739D1177-D290-44E3-BB43-9BF21314BB3B}" type="presParOf" srcId="{417C8ADA-E1A4-4CA6-8A51-DE708D781A10}" destId="{4E2F5F2A-B907-4DED-BB29-F141F2CD4A07}" srcOrd="6" destOrd="0" presId="urn:microsoft.com/office/officeart/2005/8/layout/default"/>
    <dgm:cxn modelId="{5C3D877C-BC31-4B29-997D-374B697F2B12}" type="presParOf" srcId="{417C8ADA-E1A4-4CA6-8A51-DE708D781A10}" destId="{33EB8CAF-524B-45D2-9172-3259403CE7D5}" srcOrd="7" destOrd="0" presId="urn:microsoft.com/office/officeart/2005/8/layout/default"/>
    <dgm:cxn modelId="{96AA680E-B44D-4DF1-B0D2-9E09F5000D9B}" type="presParOf" srcId="{417C8ADA-E1A4-4CA6-8A51-DE708D781A10}" destId="{DF109452-9B4A-408F-98D2-792D4B6E3053}" srcOrd="8" destOrd="0" presId="urn:microsoft.com/office/officeart/2005/8/layout/default"/>
    <dgm:cxn modelId="{847FFF82-83BD-4BAC-BCBE-F7D426A8803C}" type="presParOf" srcId="{417C8ADA-E1A4-4CA6-8A51-DE708D781A10}" destId="{AEB23A3C-6382-4E6F-BE8B-C1921539A0BA}" srcOrd="9" destOrd="0" presId="urn:microsoft.com/office/officeart/2005/8/layout/default"/>
    <dgm:cxn modelId="{1381CD96-2134-4239-82FF-66379673D607}" type="presParOf" srcId="{417C8ADA-E1A4-4CA6-8A51-DE708D781A10}" destId="{77DE480E-720F-4DDF-AF8D-1579ED0F69D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F13EF-D5E9-4097-92E5-B2501147DEAF}">
      <dsp:nvSpPr>
        <dsp:cNvPr id="0" name=""/>
        <dsp:cNvSpPr/>
      </dsp:nvSpPr>
      <dsp:spPr>
        <a:xfrm>
          <a:off x="709" y="72581"/>
          <a:ext cx="2766528" cy="16599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Complex Care Request Form</a:t>
          </a:r>
        </a:p>
      </dsp:txBody>
      <dsp:txXfrm>
        <a:off x="709" y="72581"/>
        <a:ext cx="2766528" cy="1659916"/>
      </dsp:txXfrm>
    </dsp:sp>
    <dsp:sp modelId="{0850AE9E-BB7E-4FD6-A187-5BF998DF8F0B}">
      <dsp:nvSpPr>
        <dsp:cNvPr id="0" name=""/>
        <dsp:cNvSpPr/>
      </dsp:nvSpPr>
      <dsp:spPr>
        <a:xfrm>
          <a:off x="3043890" y="72581"/>
          <a:ext cx="2766528" cy="16599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Attestations</a:t>
          </a:r>
        </a:p>
      </dsp:txBody>
      <dsp:txXfrm>
        <a:off x="3043890" y="72581"/>
        <a:ext cx="2766528" cy="1659916"/>
      </dsp:txXfrm>
    </dsp:sp>
    <dsp:sp modelId="{1F18193B-7A4B-43CE-8E76-DC20A4228789}">
      <dsp:nvSpPr>
        <dsp:cNvPr id="0" name=""/>
        <dsp:cNvSpPr/>
      </dsp:nvSpPr>
      <dsp:spPr>
        <a:xfrm>
          <a:off x="709" y="2009151"/>
          <a:ext cx="2766528" cy="16599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 letter of Medical necessity</a:t>
          </a:r>
        </a:p>
      </dsp:txBody>
      <dsp:txXfrm>
        <a:off x="709" y="2009151"/>
        <a:ext cx="2766528" cy="1659916"/>
      </dsp:txXfrm>
    </dsp:sp>
    <dsp:sp modelId="{4E2F5F2A-B907-4DED-BB29-F141F2CD4A07}">
      <dsp:nvSpPr>
        <dsp:cNvPr id="0" name=""/>
        <dsp:cNvSpPr/>
      </dsp:nvSpPr>
      <dsp:spPr>
        <a:xfrm>
          <a:off x="3043890" y="2009151"/>
          <a:ext cx="2766528" cy="16599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Documentation Checklist</a:t>
          </a:r>
        </a:p>
      </dsp:txBody>
      <dsp:txXfrm>
        <a:off x="3043890" y="2009151"/>
        <a:ext cx="2766528" cy="1659916"/>
      </dsp:txXfrm>
    </dsp:sp>
    <dsp:sp modelId="{DF109452-9B4A-408F-98D2-792D4B6E3053}">
      <dsp:nvSpPr>
        <dsp:cNvPr id="0" name=""/>
        <dsp:cNvSpPr/>
      </dsp:nvSpPr>
      <dsp:spPr>
        <a:xfrm>
          <a:off x="709" y="3945720"/>
          <a:ext cx="2766528" cy="16599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Complete documentation must be provided to substantiate the needs of the patient</a:t>
          </a:r>
        </a:p>
      </dsp:txBody>
      <dsp:txXfrm>
        <a:off x="709" y="3945720"/>
        <a:ext cx="2766528" cy="1659916"/>
      </dsp:txXfrm>
    </dsp:sp>
    <dsp:sp modelId="{77DE480E-720F-4DDF-AF8D-1579ED0F69D9}">
      <dsp:nvSpPr>
        <dsp:cNvPr id="0" name=""/>
        <dsp:cNvSpPr/>
      </dsp:nvSpPr>
      <dsp:spPr>
        <a:xfrm>
          <a:off x="3043890" y="3945720"/>
          <a:ext cx="2766528" cy="16599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These forms can be found on LaMedicaid.com</a:t>
          </a:r>
        </a:p>
      </dsp:txBody>
      <dsp:txXfrm>
        <a:off x="3043890" y="3945720"/>
        <a:ext cx="2766528" cy="16599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215"/>
          </a:xfrm>
          <a:prstGeom prst="rect">
            <a:avLst/>
          </a:prstGeom>
        </p:spPr>
        <p:txBody>
          <a:bodyPr vert="horz" lIns="92784" tIns="46392" rIns="92784" bIns="46392" rtlCol="0"/>
          <a:lstStyle>
            <a:lvl1pPr algn="l">
              <a:defRPr sz="1200"/>
            </a:lvl1pPr>
          </a:lstStyle>
          <a:p>
            <a:endParaRPr lang="en-US"/>
          </a:p>
        </p:txBody>
      </p:sp>
      <p:sp>
        <p:nvSpPr>
          <p:cNvPr id="3" name="Date Placeholder 2"/>
          <p:cNvSpPr>
            <a:spLocks noGrp="1"/>
          </p:cNvSpPr>
          <p:nvPr>
            <p:ph type="dt" idx="1"/>
          </p:nvPr>
        </p:nvSpPr>
        <p:spPr>
          <a:xfrm>
            <a:off x="3978132" y="0"/>
            <a:ext cx="3043343" cy="467215"/>
          </a:xfrm>
          <a:prstGeom prst="rect">
            <a:avLst/>
          </a:prstGeom>
        </p:spPr>
        <p:txBody>
          <a:bodyPr vert="horz" lIns="92784" tIns="46392" rIns="92784" bIns="46392" rtlCol="0"/>
          <a:lstStyle>
            <a:lvl1pPr algn="r">
              <a:defRPr sz="1200"/>
            </a:lvl1pPr>
          </a:lstStyle>
          <a:p>
            <a:fld id="{100D3D64-80ED-461D-9E24-E607B6EC7F0F}" type="datetimeFigureOut">
              <a:rPr lang="en-US" smtClean="0"/>
              <a:t>4/1/2022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784" tIns="46392" rIns="92784" bIns="46392" rtlCol="0" anchor="ctr"/>
          <a:lstStyle/>
          <a:p>
            <a:endParaRPr lang="en-US"/>
          </a:p>
        </p:txBody>
      </p:sp>
      <p:sp>
        <p:nvSpPr>
          <p:cNvPr id="5" name="Notes Placeholder 4"/>
          <p:cNvSpPr>
            <a:spLocks noGrp="1"/>
          </p:cNvSpPr>
          <p:nvPr>
            <p:ph type="body" sz="quarter" idx="3"/>
          </p:nvPr>
        </p:nvSpPr>
        <p:spPr>
          <a:xfrm>
            <a:off x="702310" y="4480145"/>
            <a:ext cx="5618480" cy="3665719"/>
          </a:xfrm>
          <a:prstGeom prst="rect">
            <a:avLst/>
          </a:prstGeom>
        </p:spPr>
        <p:txBody>
          <a:bodyPr vert="horz" lIns="92784" tIns="46392" rIns="92784" bIns="463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885"/>
            <a:ext cx="3043343" cy="467215"/>
          </a:xfrm>
          <a:prstGeom prst="rect">
            <a:avLst/>
          </a:prstGeom>
        </p:spPr>
        <p:txBody>
          <a:bodyPr vert="horz" lIns="92784" tIns="46392" rIns="92784" bIns="4639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1885"/>
            <a:ext cx="3043343" cy="467215"/>
          </a:xfrm>
          <a:prstGeom prst="rect">
            <a:avLst/>
          </a:prstGeom>
        </p:spPr>
        <p:txBody>
          <a:bodyPr vert="horz" lIns="92784" tIns="46392" rIns="92784" bIns="46392" rtlCol="0" anchor="b"/>
          <a:lstStyle>
            <a:lvl1pPr algn="r">
              <a:defRPr sz="1200"/>
            </a:lvl1pPr>
          </a:lstStyle>
          <a:p>
            <a:fld id="{3AD4CE5A-012B-4485-8A23-B9DA96FAEB46}" type="slidenum">
              <a:rPr lang="en-US" smtClean="0"/>
              <a:t>‹#›</a:t>
            </a:fld>
            <a:endParaRPr lang="en-US"/>
          </a:p>
        </p:txBody>
      </p:sp>
    </p:spTree>
    <p:extLst>
      <p:ext uri="{BB962C8B-B14F-4D97-AF65-F5344CB8AC3E}">
        <p14:creationId xmlns:p14="http://schemas.microsoft.com/office/powerpoint/2010/main" val="3862585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75D5-7E06-4D96-8AF6-E87C768EDD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0491A1-EE18-4AB1-93D8-1ADC253E7B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1F6902-B791-41D5-8F5C-22CDE52D162D}"/>
              </a:ext>
            </a:extLst>
          </p:cNvPr>
          <p:cNvSpPr>
            <a:spLocks noGrp="1"/>
          </p:cNvSpPr>
          <p:nvPr>
            <p:ph type="dt" sz="half" idx="10"/>
          </p:nvPr>
        </p:nvSpPr>
        <p:spPr/>
        <p:txBody>
          <a:bodyPr/>
          <a:lstStyle/>
          <a:p>
            <a:fld id="{24CBE2C8-0679-4650-97B1-B28CC9391C1A}" type="datetime1">
              <a:rPr lang="en-US" smtClean="0"/>
              <a:t>4/1/2022</a:t>
            </a:fld>
            <a:endParaRPr lang="en-US"/>
          </a:p>
        </p:txBody>
      </p:sp>
      <p:sp>
        <p:nvSpPr>
          <p:cNvPr id="5" name="Footer Placeholder 4">
            <a:extLst>
              <a:ext uri="{FF2B5EF4-FFF2-40B4-BE49-F238E27FC236}">
                <a16:creationId xmlns:a16="http://schemas.microsoft.com/office/drawing/2014/main" id="{325F9F8B-5BCF-406E-B536-30347785B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1C24D-49BD-4785-B560-EB7D1D41CB4A}"/>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1525842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DCFB-E460-46E6-AE70-CB9DE32C9A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5F0521-9E8F-477A-8105-6ADEAE8D0D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EEC8A1-F131-443B-AF31-32AF4B66C806}"/>
              </a:ext>
            </a:extLst>
          </p:cNvPr>
          <p:cNvSpPr>
            <a:spLocks noGrp="1"/>
          </p:cNvSpPr>
          <p:nvPr>
            <p:ph type="dt" sz="half" idx="10"/>
          </p:nvPr>
        </p:nvSpPr>
        <p:spPr/>
        <p:txBody>
          <a:bodyPr/>
          <a:lstStyle/>
          <a:p>
            <a:fld id="{08023F2E-06A0-40F0-A167-D36FF744C176}" type="datetime1">
              <a:rPr lang="en-US" smtClean="0"/>
              <a:t>4/1/2022</a:t>
            </a:fld>
            <a:endParaRPr lang="en-US"/>
          </a:p>
        </p:txBody>
      </p:sp>
      <p:sp>
        <p:nvSpPr>
          <p:cNvPr id="5" name="Footer Placeholder 4">
            <a:extLst>
              <a:ext uri="{FF2B5EF4-FFF2-40B4-BE49-F238E27FC236}">
                <a16:creationId xmlns:a16="http://schemas.microsoft.com/office/drawing/2014/main" id="{FE472156-8490-44FF-9E8F-F66EFF005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19C72-ED81-4FD2-9663-ADB8C147ED6E}"/>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2923608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DFB056-2C5E-4D8C-AAF8-F8BB7457386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4FEC8D-E78B-44D4-B20D-0BFC2DDE4C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BECFB1-24C2-4319-88A7-17DCF1B0908B}"/>
              </a:ext>
            </a:extLst>
          </p:cNvPr>
          <p:cNvSpPr>
            <a:spLocks noGrp="1"/>
          </p:cNvSpPr>
          <p:nvPr>
            <p:ph type="dt" sz="half" idx="10"/>
          </p:nvPr>
        </p:nvSpPr>
        <p:spPr/>
        <p:txBody>
          <a:bodyPr/>
          <a:lstStyle/>
          <a:p>
            <a:fld id="{5152182F-B99A-4725-AD86-95F305723D85}" type="datetime1">
              <a:rPr lang="en-US" smtClean="0"/>
              <a:t>4/1/2022</a:t>
            </a:fld>
            <a:endParaRPr lang="en-US"/>
          </a:p>
        </p:txBody>
      </p:sp>
      <p:sp>
        <p:nvSpPr>
          <p:cNvPr id="5" name="Footer Placeholder 4">
            <a:extLst>
              <a:ext uri="{FF2B5EF4-FFF2-40B4-BE49-F238E27FC236}">
                <a16:creationId xmlns:a16="http://schemas.microsoft.com/office/drawing/2014/main" id="{E5BD9023-B06B-4B78-9E39-483454753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34BC88-6D68-41DE-B743-2CE984D851FC}"/>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241157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24CD-B4FC-4095-822A-6B71EC3F68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22576A-C8D4-4871-9150-F79B5ACD5B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3089F-8368-4F78-B6DD-14FD73233AAF}"/>
              </a:ext>
            </a:extLst>
          </p:cNvPr>
          <p:cNvSpPr>
            <a:spLocks noGrp="1"/>
          </p:cNvSpPr>
          <p:nvPr>
            <p:ph type="dt" sz="half" idx="10"/>
          </p:nvPr>
        </p:nvSpPr>
        <p:spPr/>
        <p:txBody>
          <a:bodyPr/>
          <a:lstStyle/>
          <a:p>
            <a:fld id="{7469BF12-45CB-46B1-9804-1B023E0BE6CA}" type="datetime1">
              <a:rPr lang="en-US" smtClean="0"/>
              <a:t>4/1/2022</a:t>
            </a:fld>
            <a:endParaRPr lang="en-US"/>
          </a:p>
        </p:txBody>
      </p:sp>
      <p:sp>
        <p:nvSpPr>
          <p:cNvPr id="5" name="Footer Placeholder 4">
            <a:extLst>
              <a:ext uri="{FF2B5EF4-FFF2-40B4-BE49-F238E27FC236}">
                <a16:creationId xmlns:a16="http://schemas.microsoft.com/office/drawing/2014/main" id="{630A3E26-D3DC-4456-83DE-90D433A1F9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5EAB6A-D8BF-43AF-9A0C-845D23C60EFF}"/>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1659578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2B34-7FB7-466A-8F7E-FFBD00EBBF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2A2307-2581-4173-B973-9370C3A6D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86F6A8-B3B4-4500-900C-5B4D83365F34}"/>
              </a:ext>
            </a:extLst>
          </p:cNvPr>
          <p:cNvSpPr>
            <a:spLocks noGrp="1"/>
          </p:cNvSpPr>
          <p:nvPr>
            <p:ph type="dt" sz="half" idx="10"/>
          </p:nvPr>
        </p:nvSpPr>
        <p:spPr/>
        <p:txBody>
          <a:bodyPr/>
          <a:lstStyle/>
          <a:p>
            <a:fld id="{E1339001-C6D5-45E2-8E01-8A0277C23CE4}" type="datetime1">
              <a:rPr lang="en-US" smtClean="0"/>
              <a:t>4/1/2022</a:t>
            </a:fld>
            <a:endParaRPr lang="en-US"/>
          </a:p>
        </p:txBody>
      </p:sp>
      <p:sp>
        <p:nvSpPr>
          <p:cNvPr id="5" name="Footer Placeholder 4">
            <a:extLst>
              <a:ext uri="{FF2B5EF4-FFF2-40B4-BE49-F238E27FC236}">
                <a16:creationId xmlns:a16="http://schemas.microsoft.com/office/drawing/2014/main" id="{CF5B35DC-1851-4B6D-BA08-8BFF79E917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B19382-714A-48E2-897D-86B2EACD4D4A}"/>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309729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630C6-2187-430B-8016-265AE664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F43A42-4586-4DB6-A5AC-5A30C1CAF1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33D2B8-34CB-4D75-85A4-BEF99A9B45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87B95-A9F9-4998-9E68-9A347F17ADFA}"/>
              </a:ext>
            </a:extLst>
          </p:cNvPr>
          <p:cNvSpPr>
            <a:spLocks noGrp="1"/>
          </p:cNvSpPr>
          <p:nvPr>
            <p:ph type="dt" sz="half" idx="10"/>
          </p:nvPr>
        </p:nvSpPr>
        <p:spPr/>
        <p:txBody>
          <a:bodyPr/>
          <a:lstStyle/>
          <a:p>
            <a:fld id="{5612FE19-AA90-4C9B-BF14-4C06E605D5D1}" type="datetime1">
              <a:rPr lang="en-US" smtClean="0"/>
              <a:t>4/1/2022</a:t>
            </a:fld>
            <a:endParaRPr lang="en-US"/>
          </a:p>
        </p:txBody>
      </p:sp>
      <p:sp>
        <p:nvSpPr>
          <p:cNvPr id="6" name="Footer Placeholder 5">
            <a:extLst>
              <a:ext uri="{FF2B5EF4-FFF2-40B4-BE49-F238E27FC236}">
                <a16:creationId xmlns:a16="http://schemas.microsoft.com/office/drawing/2014/main" id="{6E2F6AD8-9047-4960-863C-AE4BA1059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9C6265-2055-495E-A485-54F0A634386B}"/>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32946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CCFA-9CFF-456D-8864-905EE783B7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C943AB-42AA-4ADC-A11C-0E89E87DD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570AB7-15F0-4B9D-815A-1F92133BB3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AE0DB5-AEA5-4886-819B-E2736EAE96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E14E5E-4F33-455D-831F-1A5085261F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F3D7D-EA69-4A8D-B98B-AFFED9FB6839}"/>
              </a:ext>
            </a:extLst>
          </p:cNvPr>
          <p:cNvSpPr>
            <a:spLocks noGrp="1"/>
          </p:cNvSpPr>
          <p:nvPr>
            <p:ph type="dt" sz="half" idx="10"/>
          </p:nvPr>
        </p:nvSpPr>
        <p:spPr/>
        <p:txBody>
          <a:bodyPr/>
          <a:lstStyle/>
          <a:p>
            <a:fld id="{EA068CE9-C46F-4347-8AA0-94046F700ABF}" type="datetime1">
              <a:rPr lang="en-US" smtClean="0"/>
              <a:t>4/1/2022</a:t>
            </a:fld>
            <a:endParaRPr lang="en-US"/>
          </a:p>
        </p:txBody>
      </p:sp>
      <p:sp>
        <p:nvSpPr>
          <p:cNvPr id="8" name="Footer Placeholder 7">
            <a:extLst>
              <a:ext uri="{FF2B5EF4-FFF2-40B4-BE49-F238E27FC236}">
                <a16:creationId xmlns:a16="http://schemas.microsoft.com/office/drawing/2014/main" id="{BB06DC00-2EF8-445C-A203-8420EA3407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9DE6E45-1009-496E-9E5F-D8A319560B8D}"/>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888007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6E133-90CE-4AAC-9606-D251F741D9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B318A2-5EA5-4F11-B6E8-4EE94F7B424D}"/>
              </a:ext>
            </a:extLst>
          </p:cNvPr>
          <p:cNvSpPr>
            <a:spLocks noGrp="1"/>
          </p:cNvSpPr>
          <p:nvPr>
            <p:ph type="dt" sz="half" idx="10"/>
          </p:nvPr>
        </p:nvSpPr>
        <p:spPr/>
        <p:txBody>
          <a:bodyPr/>
          <a:lstStyle/>
          <a:p>
            <a:fld id="{6329D60E-0EAE-45A5-9ED8-E0F4B34ACA17}" type="datetime1">
              <a:rPr lang="en-US" smtClean="0"/>
              <a:t>4/1/2022</a:t>
            </a:fld>
            <a:endParaRPr lang="en-US"/>
          </a:p>
        </p:txBody>
      </p:sp>
      <p:sp>
        <p:nvSpPr>
          <p:cNvPr id="4" name="Footer Placeholder 3">
            <a:extLst>
              <a:ext uri="{FF2B5EF4-FFF2-40B4-BE49-F238E27FC236}">
                <a16:creationId xmlns:a16="http://schemas.microsoft.com/office/drawing/2014/main" id="{B0E21FA6-F113-49B1-8783-DD092B420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3B603-C5A2-465E-B802-BE5A5B0E3224}"/>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168549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0292D1-FE79-445E-BF37-E634D6899AEE}"/>
              </a:ext>
            </a:extLst>
          </p:cNvPr>
          <p:cNvSpPr>
            <a:spLocks noGrp="1"/>
          </p:cNvSpPr>
          <p:nvPr>
            <p:ph type="dt" sz="half" idx="10"/>
          </p:nvPr>
        </p:nvSpPr>
        <p:spPr/>
        <p:txBody>
          <a:bodyPr/>
          <a:lstStyle/>
          <a:p>
            <a:fld id="{F0AAE68E-AFCF-43C1-ABDB-9A12F7250FD5}" type="datetime1">
              <a:rPr lang="en-US" smtClean="0"/>
              <a:t>4/1/2022</a:t>
            </a:fld>
            <a:endParaRPr lang="en-US"/>
          </a:p>
        </p:txBody>
      </p:sp>
      <p:sp>
        <p:nvSpPr>
          <p:cNvPr id="3" name="Footer Placeholder 2">
            <a:extLst>
              <a:ext uri="{FF2B5EF4-FFF2-40B4-BE49-F238E27FC236}">
                <a16:creationId xmlns:a16="http://schemas.microsoft.com/office/drawing/2014/main" id="{727B3BB5-DB5D-4587-8B6B-AE8BF6BF58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2B7AFB-2A92-484A-BBEE-4EBC51D2DA03}"/>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34097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A089-3FFB-47CE-8C59-270A333C5B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1CA5DB-0DA4-4AB9-9877-D633F27B3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8C0880-1B45-4C04-A471-405C4408C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D27681-E6CF-483C-9AA4-B4444A8A531D}"/>
              </a:ext>
            </a:extLst>
          </p:cNvPr>
          <p:cNvSpPr>
            <a:spLocks noGrp="1"/>
          </p:cNvSpPr>
          <p:nvPr>
            <p:ph type="dt" sz="half" idx="10"/>
          </p:nvPr>
        </p:nvSpPr>
        <p:spPr/>
        <p:txBody>
          <a:bodyPr/>
          <a:lstStyle/>
          <a:p>
            <a:fld id="{61BDA59D-A626-4655-AED6-3573A15C41EF}" type="datetime1">
              <a:rPr lang="en-US" smtClean="0"/>
              <a:t>4/1/2022</a:t>
            </a:fld>
            <a:endParaRPr lang="en-US"/>
          </a:p>
        </p:txBody>
      </p:sp>
      <p:sp>
        <p:nvSpPr>
          <p:cNvPr id="6" name="Footer Placeholder 5">
            <a:extLst>
              <a:ext uri="{FF2B5EF4-FFF2-40B4-BE49-F238E27FC236}">
                <a16:creationId xmlns:a16="http://schemas.microsoft.com/office/drawing/2014/main" id="{8140F44F-A02C-4CAF-8195-7641724674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EF2814-84A2-49F7-A1FA-B3F65BE16AEB}"/>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122744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3536-35A3-40B2-B3FF-2A7AC74AD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CF0DD5-1F54-40C6-9599-2C911A77B8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3C29E9-3496-4561-A2BB-B9A24E0F9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8E795-9DCD-4E97-A57D-192595D10EE5}"/>
              </a:ext>
            </a:extLst>
          </p:cNvPr>
          <p:cNvSpPr>
            <a:spLocks noGrp="1"/>
          </p:cNvSpPr>
          <p:nvPr>
            <p:ph type="dt" sz="half" idx="10"/>
          </p:nvPr>
        </p:nvSpPr>
        <p:spPr/>
        <p:txBody>
          <a:bodyPr/>
          <a:lstStyle/>
          <a:p>
            <a:fld id="{3E75815E-280B-4894-9BBB-90CF272211A5}" type="datetime1">
              <a:rPr lang="en-US" smtClean="0"/>
              <a:t>4/1/2022</a:t>
            </a:fld>
            <a:endParaRPr lang="en-US"/>
          </a:p>
        </p:txBody>
      </p:sp>
      <p:sp>
        <p:nvSpPr>
          <p:cNvPr id="6" name="Footer Placeholder 5">
            <a:extLst>
              <a:ext uri="{FF2B5EF4-FFF2-40B4-BE49-F238E27FC236}">
                <a16:creationId xmlns:a16="http://schemas.microsoft.com/office/drawing/2014/main" id="{C49E0B94-5A1C-4CA9-9BDB-C77C8A367C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F76373-C8FF-4E57-B36A-968E8E9F9251}"/>
              </a:ext>
            </a:extLst>
          </p:cNvPr>
          <p:cNvSpPr>
            <a:spLocks noGrp="1"/>
          </p:cNvSpPr>
          <p:nvPr>
            <p:ph type="sldNum" sz="quarter" idx="12"/>
          </p:nvPr>
        </p:nvSpPr>
        <p:spPr/>
        <p:txBody>
          <a:bodyPr/>
          <a:lstStyle/>
          <a:p>
            <a:fld id="{D76D9D55-BB22-48A8-A5AB-75F32371B4BF}" type="slidenum">
              <a:rPr lang="en-US" smtClean="0"/>
              <a:t>‹#›</a:t>
            </a:fld>
            <a:endParaRPr lang="en-US"/>
          </a:p>
        </p:txBody>
      </p:sp>
    </p:spTree>
    <p:extLst>
      <p:ext uri="{BB962C8B-B14F-4D97-AF65-F5344CB8AC3E}">
        <p14:creationId xmlns:p14="http://schemas.microsoft.com/office/powerpoint/2010/main" val="1731554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737FED-13A1-4BCF-B3D8-3137630A82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622F22-FF73-4D37-BBA9-06CF958D0C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A6C7D4-4AC2-44B9-8B36-B713F2618D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5D731-CFDE-40EF-9ECB-8F3F5B7E4802}" type="datetime1">
              <a:rPr lang="en-US" smtClean="0"/>
              <a:t>4/1/2022</a:t>
            </a:fld>
            <a:endParaRPr lang="en-US"/>
          </a:p>
        </p:txBody>
      </p:sp>
      <p:sp>
        <p:nvSpPr>
          <p:cNvPr id="5" name="Footer Placeholder 4">
            <a:extLst>
              <a:ext uri="{FF2B5EF4-FFF2-40B4-BE49-F238E27FC236}">
                <a16:creationId xmlns:a16="http://schemas.microsoft.com/office/drawing/2014/main" id="{4469E77E-5F4E-40F9-8F05-ECE50E841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6A6A06-F723-4BEB-8305-A27FB3BDBF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6D9D55-BB22-48A8-A5AB-75F32371B4BF}" type="slidenum">
              <a:rPr lang="en-US" smtClean="0"/>
              <a:t>‹#›</a:t>
            </a:fld>
            <a:endParaRPr lang="en-US"/>
          </a:p>
        </p:txBody>
      </p:sp>
    </p:spTree>
    <p:extLst>
      <p:ext uri="{BB962C8B-B14F-4D97-AF65-F5344CB8AC3E}">
        <p14:creationId xmlns:p14="http://schemas.microsoft.com/office/powerpoint/2010/main" val="2526295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lasupport@dxc.com" TargetMode="External"/><Relationship Id="rId1" Type="http://schemas.openxmlformats.org/officeDocument/2006/relationships/slideLayout" Target="../slideLayouts/slideLayout2.xml"/><Relationship Id="rId4" Type="http://schemas.openxmlformats.org/officeDocument/2006/relationships/hyperlink" Target="http://www.lamedicaid.com/"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A17F0F-E3F7-417B-BC52-0C08EA9A50DE}"/>
              </a:ext>
            </a:extLst>
          </p:cNvPr>
          <p:cNvSpPr>
            <a:spLocks noGrp="1"/>
          </p:cNvSpPr>
          <p:nvPr>
            <p:ph type="title"/>
          </p:nvPr>
        </p:nvSpPr>
        <p:spPr>
          <a:xfrm>
            <a:off x="640080" y="725713"/>
            <a:ext cx="10801350" cy="4863557"/>
          </a:xfrm>
        </p:spPr>
        <p:txBody>
          <a:bodyPr vert="horz" lIns="91440" tIns="45720" rIns="91440" bIns="45720" rtlCol="0" anchor="b">
            <a:normAutofit/>
          </a:bodyPr>
          <a:lstStyle/>
          <a:p>
            <a:pPr algn="r"/>
            <a:r>
              <a:rPr lang="en-US" sz="2400" kern="1200" dirty="0">
                <a:solidFill>
                  <a:srgbClr val="FFFFFF"/>
                </a:solidFill>
                <a:latin typeface="+mj-lt"/>
                <a:ea typeface="+mj-ea"/>
                <a:cs typeface="+mj-cs"/>
              </a:rPr>
              <a:t>	</a:t>
            </a:r>
            <a:br>
              <a:rPr lang="en-US" sz="2400" kern="1200" dirty="0">
                <a:solidFill>
                  <a:srgbClr val="FFFFFF"/>
                </a:solidFill>
                <a:latin typeface="+mj-lt"/>
                <a:ea typeface="+mj-ea"/>
                <a:cs typeface="+mj-cs"/>
              </a:rPr>
            </a:br>
            <a:r>
              <a:rPr lang="en-US" sz="4800" kern="1200" dirty="0">
                <a:solidFill>
                  <a:srgbClr val="FFFFFF"/>
                </a:solidFill>
                <a:latin typeface="+mj-lt"/>
                <a:ea typeface="+mj-ea"/>
                <a:cs typeface="+mj-cs"/>
              </a:rPr>
              <a:t>Complex Care</a:t>
            </a:r>
            <a:br>
              <a:rPr lang="en-US" sz="4800" kern="1200" dirty="0">
                <a:solidFill>
                  <a:srgbClr val="FFFFFF"/>
                </a:solidFill>
                <a:latin typeface="+mj-lt"/>
                <a:ea typeface="+mj-ea"/>
                <a:cs typeface="+mj-cs"/>
              </a:rPr>
            </a:br>
            <a:r>
              <a:rPr lang="en-US" sz="3600" kern="1200" dirty="0">
                <a:solidFill>
                  <a:srgbClr val="FFFFFF"/>
                </a:solidFill>
                <a:latin typeface="+mj-lt"/>
                <a:ea typeface="+mj-ea"/>
                <a:cs typeface="+mj-cs"/>
              </a:rPr>
              <a:t>Provider Guide</a:t>
            </a:r>
          </a:p>
        </p:txBody>
      </p:sp>
      <p:sp>
        <p:nvSpPr>
          <p:cNvPr id="17" name="Rectangle 16">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8E6C6C4-5276-4D2B-9A92-228438B0B3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72342" y="1074057"/>
            <a:ext cx="5568587" cy="606153"/>
          </a:xfrm>
          <a:prstGeom prst="rect">
            <a:avLst/>
          </a:prstGeom>
          <a:noFill/>
          <a:ln>
            <a:noFill/>
          </a:ln>
        </p:spPr>
      </p:pic>
      <p:sp>
        <p:nvSpPr>
          <p:cNvPr id="12" name="TextBox 11">
            <a:extLst>
              <a:ext uri="{FF2B5EF4-FFF2-40B4-BE49-F238E27FC236}">
                <a16:creationId xmlns:a16="http://schemas.microsoft.com/office/drawing/2014/main" id="{AE7817BB-AEB5-4093-B461-C3895636A047}"/>
              </a:ext>
            </a:extLst>
          </p:cNvPr>
          <p:cNvSpPr txBox="1"/>
          <p:nvPr/>
        </p:nvSpPr>
        <p:spPr>
          <a:xfrm>
            <a:off x="6377940" y="2468880"/>
            <a:ext cx="3497580" cy="523220"/>
          </a:xfrm>
          <a:prstGeom prst="rect">
            <a:avLst/>
          </a:prstGeom>
          <a:noFill/>
        </p:spPr>
        <p:txBody>
          <a:bodyPr wrap="square">
            <a:spAutoFit/>
          </a:bodyPr>
          <a:lstStyle/>
          <a:p>
            <a:r>
              <a:rPr lang="en-US" sz="2800" i="1" kern="1200" dirty="0">
                <a:solidFill>
                  <a:srgbClr val="FFFFFF"/>
                </a:solidFill>
                <a:latin typeface="+mj-lt"/>
                <a:ea typeface="+mj-ea"/>
                <a:cs typeface="+mj-cs"/>
              </a:rPr>
              <a:t>Gainwell Technologies</a:t>
            </a:r>
            <a:endParaRPr lang="en-US" sz="2800" dirty="0"/>
          </a:p>
        </p:txBody>
      </p:sp>
      <p:sp>
        <p:nvSpPr>
          <p:cNvPr id="3" name="Slide Number Placeholder 2">
            <a:extLst>
              <a:ext uri="{FF2B5EF4-FFF2-40B4-BE49-F238E27FC236}">
                <a16:creationId xmlns:a16="http://schemas.microsoft.com/office/drawing/2014/main" id="{20F4A80D-BB13-4911-97A6-904B405094F2}"/>
              </a:ext>
            </a:extLst>
          </p:cNvPr>
          <p:cNvSpPr>
            <a:spLocks noGrp="1"/>
          </p:cNvSpPr>
          <p:nvPr>
            <p:ph type="sldNum" sz="quarter" idx="12"/>
          </p:nvPr>
        </p:nvSpPr>
        <p:spPr/>
        <p:txBody>
          <a:bodyPr/>
          <a:lstStyle/>
          <a:p>
            <a:fld id="{D76D9D55-BB22-48A8-A5AB-75F32371B4BF}" type="slidenum">
              <a:rPr lang="en-US" smtClean="0"/>
              <a:t>1</a:t>
            </a:fld>
            <a:endParaRPr lang="en-US"/>
          </a:p>
        </p:txBody>
      </p:sp>
    </p:spTree>
    <p:extLst>
      <p:ext uri="{BB962C8B-B14F-4D97-AF65-F5344CB8AC3E}">
        <p14:creationId xmlns:p14="http://schemas.microsoft.com/office/powerpoint/2010/main" val="214225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EC135-F824-4EDE-A768-3FEE3CF1178D}"/>
              </a:ext>
            </a:extLst>
          </p:cNvPr>
          <p:cNvSpPr>
            <a:spLocks noGrp="1"/>
          </p:cNvSpPr>
          <p:nvPr>
            <p:ph type="title"/>
          </p:nvPr>
        </p:nvSpPr>
        <p:spPr>
          <a:xfrm rot="10800000" flipV="1">
            <a:off x="514349" y="2876550"/>
            <a:ext cx="11325221" cy="2028825"/>
          </a:xfrm>
        </p:spPr>
        <p:txBody>
          <a:bodyPr>
            <a:normAutofit fontScale="90000"/>
          </a:bodyPr>
          <a:lstStyle/>
          <a:p>
            <a:pPr marL="0" marR="0">
              <a:lnSpc>
                <a:spcPct val="107000"/>
              </a:lnSpc>
              <a:spcBef>
                <a:spcPts val="0"/>
              </a:spcBef>
              <a:spcAft>
                <a:spcPts val="800"/>
              </a:spcAft>
            </a:pPr>
            <a:r>
              <a:rPr lang="en-US" sz="1600" b="1" u="sng" dirty="0">
                <a:effectLst/>
                <a:latin typeface="Arial" panose="020B0604020202020204" pitchFamily="34" charset="0"/>
                <a:ea typeface="Calibri" panose="020F0502020204030204" pitchFamily="34" charset="0"/>
                <a:cs typeface="Arial" panose="020B0604020202020204" pitchFamily="34" charset="0"/>
              </a:rPr>
              <a:t>SECTION 5: ATTESTATIONS</a:t>
            </a:r>
            <a:br>
              <a:rPr lang="en-US" sz="1600" b="1" u="sng" dirty="0">
                <a:effectLst/>
                <a:latin typeface="Arial" panose="020B0604020202020204" pitchFamily="34" charset="0"/>
                <a:ea typeface="Calibri" panose="020F0502020204030204" pitchFamily="34" charset="0"/>
                <a:cs typeface="Arial" panose="020B0604020202020204" pitchFamily="34" charset="0"/>
              </a:rPr>
            </a:br>
            <a:br>
              <a:rPr lang="en-US" sz="18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Two attestations must be completed for this form. The first attestation must be completed by a licensed clinician operating within their scope of practice who has reviewed this form. If only the DSW add-on, the equipment add-on, or both are requested, the attestation may be signed by a physician, advance practice registered nurse, physician assistant, or an occupational, physical, or speech therapist. If the skilled nursing add-on is requested alone or in combination with any other add-on, the attestation must be signed by a physician, advance practice registered nurse, or a physician assistant.</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 attest that this form is a true, accurate, and complete description of this client’s needs and the rationale for the DSW add-on, the skilled nursing add-on, the equipment add-on, or a combination of the three.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Name:	__________________________			Date: ______________</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Signature: ________________________</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Profession: _______________________			License number: _________________</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The second attestation must be completed by the executive director of the facility: </a:t>
            </a:r>
            <a:br>
              <a:rPr lang="en-US" sz="1600" dirty="0">
                <a:effectLst/>
                <a:latin typeface="Arial" panose="020B0604020202020204" pitchFamily="34" charset="0"/>
                <a:ea typeface="Calibri" panose="020F0502020204030204" pitchFamily="34" charset="0"/>
                <a:cs typeface="Arial" panose="020B0604020202020204" pitchFamily="34" charset="0"/>
              </a:rPr>
            </a:b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 understand and will adhere to the rules and regulations for the add-on(s) requested in this form. I attest that the increased payments made will be used for the direct benefit of the individual and to meet the needs described in this form. I am aware of and agree that funds received as a result of attestation are subject to the Direct Care Floor process as described in the Louisiana Register, Title 50 Public Health Medical Assistance, Part VII Long Term Care, Subpart 3. Intermediate Care Facilities for Persons with Intellectual Disabilities, Chapter 329 Reimbursement Methodology, Subchapter A. Non State Facilities, ss 32901 Cost Reports, (C) Direct Care Floor.</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 attest that all staff will operate within the scope of practice of their license and supervisors of unlicensed personnel will ensure that all persons operating under their license are properly trained and demonstrate competency in the skills needed.</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I acknowledge that we will abide by all LDH rules and policies including but not limited to, any additional requirements in the annual survey, fiscal analysis and reporting, etc.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Executive Director Name:  __________________________		Date: ______________</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Executive Director Signature: ________________________</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lide Number Placeholder 2">
            <a:extLst>
              <a:ext uri="{FF2B5EF4-FFF2-40B4-BE49-F238E27FC236}">
                <a16:creationId xmlns:a16="http://schemas.microsoft.com/office/drawing/2014/main" id="{43913AB5-848F-4F73-8F94-05E551D6EB8B}"/>
              </a:ext>
            </a:extLst>
          </p:cNvPr>
          <p:cNvSpPr>
            <a:spLocks noGrp="1"/>
          </p:cNvSpPr>
          <p:nvPr>
            <p:ph type="sldNum" sz="quarter" idx="12"/>
          </p:nvPr>
        </p:nvSpPr>
        <p:spPr/>
        <p:txBody>
          <a:bodyPr/>
          <a:lstStyle/>
          <a:p>
            <a:fld id="{D76D9D55-BB22-48A8-A5AB-75F32371B4BF}" type="slidenum">
              <a:rPr lang="en-US" smtClean="0"/>
              <a:t>10</a:t>
            </a:fld>
            <a:endParaRPr lang="en-US"/>
          </a:p>
        </p:txBody>
      </p:sp>
    </p:spTree>
    <p:extLst>
      <p:ext uri="{BB962C8B-B14F-4D97-AF65-F5344CB8AC3E}">
        <p14:creationId xmlns:p14="http://schemas.microsoft.com/office/powerpoint/2010/main" val="181145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FB9BA-B80F-4001-8277-B4A645B9B475}"/>
              </a:ext>
            </a:extLst>
          </p:cNvPr>
          <p:cNvSpPr>
            <a:spLocks noGrp="1"/>
          </p:cNvSpPr>
          <p:nvPr>
            <p:ph type="title"/>
          </p:nvPr>
        </p:nvSpPr>
        <p:spPr>
          <a:xfrm>
            <a:off x="590550" y="1019174"/>
            <a:ext cx="10763250" cy="5534025"/>
          </a:xfrm>
        </p:spPr>
        <p:txBody>
          <a:bodyPr>
            <a:noAutofit/>
          </a:bodyPr>
          <a:lstStyle/>
          <a:p>
            <a:pPr marL="0" marR="0">
              <a:spcBef>
                <a:spcPts val="0"/>
              </a:spcBef>
              <a:spcAft>
                <a:spcPts val="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SECTION 6: DOCUMENTATION CHECKLIST</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 </a:t>
            </a: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Requests for the DSW add-on, the skilled nursing add-on, the equipment add-on, or a combination of the three must include all of the following documentation. Request forms submitted without the required documentation will be returned without review by LDH.</a:t>
            </a:r>
            <a:br>
              <a:rPr lang="en-US" sz="1400" dirty="0">
                <a:effectLst/>
                <a:latin typeface="Arial" panose="020B0604020202020204" pitchFamily="34" charset="0"/>
                <a:ea typeface="Calibri" panose="020F0502020204030204" pitchFamily="34" charset="0"/>
                <a:cs typeface="Arial" panose="020B0604020202020204" pitchFamily="34" charset="0"/>
              </a:rPr>
            </a:b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1. A letter of medical necessity is required for all add-on requests. It must describe the client’s needs as listed in this request form and be signed by a licensed clinician. If only the DSW add-on, the equipment add-on, or both are requested, the letter of medical necessity may be signed by a physician, advance practice registered nurse, physician assistant, or an occupational, physical, or speech therapist. If the skilled nursing add-on is requested alone or in combination with any other add-on, the letter of medical necessity must be signed by a physician, advance practice registered nurse, or a physician assistant.</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u="sng" dirty="0">
                <a:effectLst/>
                <a:latin typeface="Arial" panose="020B0604020202020204" pitchFamily="34" charset="0"/>
                <a:ea typeface="Calibri" panose="020F0502020204030204" pitchFamily="34" charset="0"/>
                <a:cs typeface="Arial" panose="020B0604020202020204" pitchFamily="34" charset="0"/>
              </a:rPr>
              <a:t>DSW add-on:</a:t>
            </a:r>
            <a:br>
              <a:rPr lang="en-US" sz="1400" u="sng" dirty="0">
                <a:effectLst/>
                <a:latin typeface="Arial" panose="020B0604020202020204" pitchFamily="34" charset="0"/>
                <a:ea typeface="Calibri" panose="020F0502020204030204" pitchFamily="34" charset="0"/>
                <a:cs typeface="Arial" panose="020B0604020202020204" pitchFamily="34" charset="0"/>
              </a:rPr>
            </a:b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Note: If the client is already receiving Pervasive Plus, the client would not qualify for the DSW add-on. This limitation includes instances where Pervasive Plus is added after the approval of a DSW add-on for complex care.</a:t>
            </a:r>
            <a:br>
              <a:rPr lang="en-US" sz="1400" dirty="0">
                <a:effectLst/>
                <a:latin typeface="Arial" panose="020B0604020202020204" pitchFamily="34" charset="0"/>
                <a:ea typeface="Calibri" panose="020F0502020204030204" pitchFamily="34" charset="0"/>
                <a:cs typeface="Arial" panose="020B0604020202020204" pitchFamily="34" charset="0"/>
              </a:rPr>
            </a:b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2. DSW staffing schedule for the previous 2-week period showing staffing above the minimum </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 Functional assessment by a licensed physical or occupational therapist, within the last 90 days, with specific instructions for DSWs</a:t>
            </a:r>
            <a:br>
              <a:rPr lang="en-US" sz="1400" dirty="0">
                <a:effectLst/>
                <a:latin typeface="Arial" panose="020B0604020202020204" pitchFamily="34" charset="0"/>
                <a:ea typeface="Calibri" panose="020F0502020204030204" pitchFamily="34" charset="0"/>
                <a:cs typeface="Arial" panose="020B0604020202020204" pitchFamily="34" charset="0"/>
              </a:rPr>
            </a:b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3.  Assessment by a licensed speech language pathologist, within the last 90 days, for individuals with swallowing disorders needing mealtime guidelines or communication instructions, with specific instructions for DSWs</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u="sng" dirty="0">
                <a:effectLst/>
                <a:latin typeface="Arial" panose="020B0604020202020204" pitchFamily="34" charset="0"/>
                <a:ea typeface="Calibri" panose="020F0502020204030204" pitchFamily="34" charset="0"/>
                <a:cs typeface="Arial" panose="020B0604020202020204" pitchFamily="34" charset="0"/>
              </a:rPr>
              <a:t>Skilled nursing add-on:</a:t>
            </a:r>
            <a:br>
              <a:rPr lang="en-US" sz="1400" u="sng" dirty="0">
                <a:effectLst/>
                <a:latin typeface="Arial" panose="020B0604020202020204" pitchFamily="34" charset="0"/>
                <a:ea typeface="Calibri" panose="020F0502020204030204" pitchFamily="34" charset="0"/>
                <a:cs typeface="Arial" panose="020B0604020202020204" pitchFamily="34" charset="0"/>
              </a:rPr>
            </a:b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4. Nursing staffing schedule for the previous two-week period</a:t>
            </a:r>
            <a:br>
              <a:rPr lang="en-US" sz="1400" dirty="0">
                <a:effectLst/>
                <a:latin typeface="Arial" panose="020B0604020202020204" pitchFamily="34" charset="0"/>
                <a:ea typeface="Calibri" panose="020F0502020204030204" pitchFamily="34" charset="0"/>
                <a:cs typeface="Arial" panose="020B0604020202020204" pitchFamily="34" charset="0"/>
              </a:rPr>
            </a:b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5. Nursing documentation for the prior 2 weeks demonstrating the skilled nursing needs and activities performed by a nurse</a:t>
            </a: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u="sng" dirty="0">
                <a:effectLst/>
                <a:latin typeface="Arial" panose="020B0604020202020204" pitchFamily="34" charset="0"/>
                <a:ea typeface="Calibri" panose="020F0502020204030204" pitchFamily="34" charset="0"/>
                <a:cs typeface="Arial" panose="020B0604020202020204" pitchFamily="34" charset="0"/>
              </a:rPr>
              <a:t>Equipment add-on:</a:t>
            </a:r>
            <a:br>
              <a:rPr lang="en-US" sz="1400" u="sng" dirty="0">
                <a:effectLst/>
                <a:latin typeface="Arial" panose="020B0604020202020204" pitchFamily="34" charset="0"/>
                <a:ea typeface="Calibri" panose="020F0502020204030204" pitchFamily="34" charset="0"/>
                <a:cs typeface="Arial" panose="020B0604020202020204" pitchFamily="34" charset="0"/>
              </a:rPr>
            </a:br>
            <a:br>
              <a:rPr lang="en-US" sz="1400" dirty="0">
                <a:effectLst/>
                <a:latin typeface="Arial" panose="020B0604020202020204" pitchFamily="34" charset="0"/>
                <a:ea typeface="Calibri" panose="020F0502020204030204" pitchFamily="34" charset="0"/>
                <a:cs typeface="Arial" panose="020B0604020202020204" pitchFamily="34" charset="0"/>
              </a:rPr>
            </a:br>
            <a:r>
              <a:rPr lang="en-US" sz="1400" dirty="0">
                <a:effectLst/>
                <a:latin typeface="Arial" panose="020B0604020202020204" pitchFamily="34" charset="0"/>
                <a:ea typeface="Calibri" panose="020F0502020204030204" pitchFamily="34" charset="0"/>
                <a:cs typeface="Arial" panose="020B0604020202020204" pitchFamily="34" charset="0"/>
              </a:rPr>
              <a:t>6. Documentation of the client’s equipment needs, which may be included in the letter of medical necessity, functional assessment (if applicable), or nursing documentation (if applicable)</a:t>
            </a:r>
            <a:br>
              <a:rPr lang="en-US" sz="1400" dirty="0">
                <a:effectLst/>
                <a:latin typeface="Arial" panose="020B0604020202020204" pitchFamily="34" charset="0"/>
                <a:ea typeface="Calibri" panose="020F0502020204030204" pitchFamily="34" charset="0"/>
                <a:cs typeface="Arial" panose="020B0604020202020204" pitchFamily="34" charset="0"/>
              </a:rPr>
            </a:br>
            <a:br>
              <a:rPr lang="en-US" sz="1600" dirty="0">
                <a:effectLst/>
                <a:latin typeface="Arial" panose="020B0604020202020204" pitchFamily="34" charset="0"/>
                <a:ea typeface="Calibri" panose="020F0502020204030204" pitchFamily="34" charset="0"/>
                <a:cs typeface="Arial" panose="020B0604020202020204" pitchFamily="34" charset="0"/>
              </a:rPr>
            </a:br>
            <a:r>
              <a:rPr lang="en-US" sz="1600" dirty="0">
                <a:effectLst/>
                <a:latin typeface="Arial" panose="020B0604020202020204" pitchFamily="34" charset="0"/>
                <a:ea typeface="Calibri" panose="020F0502020204030204" pitchFamily="34" charset="0"/>
                <a:cs typeface="Arial" panose="020B0604020202020204" pitchFamily="34" charset="0"/>
              </a:rPr>
              <a:t> </a:t>
            </a:r>
            <a:br>
              <a:rPr lang="en-US" sz="1600" dirty="0">
                <a:effectLst/>
                <a:latin typeface="Arial" panose="020B0604020202020204" pitchFamily="34" charset="0"/>
                <a:ea typeface="Calibri" panose="020F050202020403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0D9F0248-5895-4A3E-9238-6194355DF614}"/>
              </a:ext>
            </a:extLst>
          </p:cNvPr>
          <p:cNvSpPr>
            <a:spLocks noGrp="1"/>
          </p:cNvSpPr>
          <p:nvPr>
            <p:ph type="sldNum" sz="quarter" idx="12"/>
          </p:nvPr>
        </p:nvSpPr>
        <p:spPr/>
        <p:txBody>
          <a:bodyPr/>
          <a:lstStyle/>
          <a:p>
            <a:fld id="{D76D9D55-BB22-48A8-A5AB-75F32371B4BF}" type="slidenum">
              <a:rPr lang="en-US" smtClean="0"/>
              <a:t>11</a:t>
            </a:fld>
            <a:endParaRPr lang="en-US"/>
          </a:p>
        </p:txBody>
      </p:sp>
    </p:spTree>
    <p:extLst>
      <p:ext uri="{BB962C8B-B14F-4D97-AF65-F5344CB8AC3E}">
        <p14:creationId xmlns:p14="http://schemas.microsoft.com/office/powerpoint/2010/main" val="180958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E5F6B11-868D-4B1F-AA24-87C78D7BCA91}"/>
              </a:ext>
            </a:extLst>
          </p:cNvPr>
          <p:cNvSpPr>
            <a:spLocks noGrp="1"/>
          </p:cNvSpPr>
          <p:nvPr>
            <p:ph type="title"/>
          </p:nvPr>
        </p:nvSpPr>
        <p:spPr>
          <a:xfrm>
            <a:off x="1098468" y="885651"/>
            <a:ext cx="3229803" cy="4624603"/>
          </a:xfrm>
        </p:spPr>
        <p:txBody>
          <a:bodyPr>
            <a:normAutofit/>
          </a:bodyPr>
          <a:lstStyle/>
          <a:p>
            <a:r>
              <a:rPr lang="en-US" dirty="0">
                <a:solidFill>
                  <a:srgbClr val="FFFFFF"/>
                </a:solidFill>
              </a:rPr>
              <a:t>What is Electronic Prior Authorization</a:t>
            </a:r>
            <a:br>
              <a:rPr lang="en-US" dirty="0">
                <a:solidFill>
                  <a:srgbClr val="FFFFFF"/>
                </a:solidFill>
              </a:rPr>
            </a:br>
            <a:r>
              <a:rPr lang="en-US" dirty="0">
                <a:solidFill>
                  <a:srgbClr val="FFFFFF"/>
                </a:solidFill>
              </a:rPr>
              <a:t>(e-PA) </a:t>
            </a:r>
          </a:p>
        </p:txBody>
      </p:sp>
      <p:sp>
        <p:nvSpPr>
          <p:cNvPr id="3" name="Content Placeholder 2">
            <a:extLst>
              <a:ext uri="{FF2B5EF4-FFF2-40B4-BE49-F238E27FC236}">
                <a16:creationId xmlns:a16="http://schemas.microsoft.com/office/drawing/2014/main" id="{DA5AB331-06AE-46CC-8EC7-EAE2F4736ABA}"/>
              </a:ext>
            </a:extLst>
          </p:cNvPr>
          <p:cNvSpPr>
            <a:spLocks noGrp="1"/>
          </p:cNvSpPr>
          <p:nvPr>
            <p:ph idx="1"/>
          </p:nvPr>
        </p:nvSpPr>
        <p:spPr>
          <a:xfrm>
            <a:off x="4978708" y="885651"/>
            <a:ext cx="6525220" cy="4616849"/>
          </a:xfrm>
        </p:spPr>
        <p:txBody>
          <a:bodyPr anchor="ctr">
            <a:normAutofit/>
          </a:bodyPr>
          <a:lstStyle/>
          <a:p>
            <a:r>
              <a:rPr lang="en-US" sz="2000" dirty="0">
                <a:latin typeface="Arial" panose="020B0604020202020204" pitchFamily="34" charset="0"/>
                <a:cs typeface="Arial" panose="020B0604020202020204" pitchFamily="34" charset="0"/>
              </a:rPr>
              <a:t>All requests will be submitted through E-PA</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Electronic Prior Authorization (e-PA) Web Application provides a secure, web-based tool for providers to submit a prior authorization (PA) request and to view the status of a current or </a:t>
            </a:r>
            <a:r>
              <a:rPr lang="en-US" sz="1800" b="1" dirty="0">
                <a:solidFill>
                  <a:srgbClr val="FF000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previously submitted requests. This tool is intended to eliminate the need for hard-copy paper PA requests as well as provide a more efficient and timely method of receiving PA request results. </a:t>
            </a:r>
          </a:p>
          <a:p>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19796CC4-567D-458B-8E50-16FB97800608}"/>
              </a:ext>
            </a:extLst>
          </p:cNvPr>
          <p:cNvSpPr>
            <a:spLocks noGrp="1"/>
          </p:cNvSpPr>
          <p:nvPr>
            <p:ph type="sldNum" sz="quarter" idx="12"/>
          </p:nvPr>
        </p:nvSpPr>
        <p:spPr/>
        <p:txBody>
          <a:bodyPr/>
          <a:lstStyle/>
          <a:p>
            <a:fld id="{D76D9D55-BB22-48A8-A5AB-75F32371B4BF}" type="slidenum">
              <a:rPr lang="en-US" smtClean="0"/>
              <a:t>12</a:t>
            </a:fld>
            <a:endParaRPr lang="en-US"/>
          </a:p>
        </p:txBody>
      </p:sp>
    </p:spTree>
    <p:extLst>
      <p:ext uri="{BB962C8B-B14F-4D97-AF65-F5344CB8AC3E}">
        <p14:creationId xmlns:p14="http://schemas.microsoft.com/office/powerpoint/2010/main" val="318372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23743E-C536-4843-9E95-5CE4E31486A3}"/>
              </a:ext>
            </a:extLst>
          </p:cNvPr>
          <p:cNvSpPr txBox="1"/>
          <p:nvPr/>
        </p:nvSpPr>
        <p:spPr>
          <a:xfrm>
            <a:off x="0" y="0"/>
            <a:ext cx="12191999" cy="4893647"/>
          </a:xfrm>
          <a:prstGeom prst="rect">
            <a:avLst/>
          </a:prstGeom>
          <a:noFill/>
        </p:spPr>
        <p:txBody>
          <a:bodyPr wrap="square">
            <a:spAutoFit/>
          </a:bodyPr>
          <a:lstStyle/>
          <a:p>
            <a:pPr marL="88900" marR="154305">
              <a:spcBef>
                <a:spcPts val="160"/>
              </a:spcBef>
              <a:spcAft>
                <a:spcPts val="0"/>
              </a:spcAft>
            </a:pPr>
            <a:endParaRPr lang="en-US" sz="1400" dirty="0">
              <a:effectLst/>
              <a:latin typeface="Arial" panose="020B0604020202020204" pitchFamily="34" charset="0"/>
              <a:ea typeface="Arial" panose="020B0604020202020204" pitchFamily="34" charset="0"/>
              <a:cs typeface="Arial" panose="020B0604020202020204" pitchFamily="34" charset="0"/>
            </a:endParaRPr>
          </a:p>
          <a:p>
            <a:pPr marL="88900" marR="154305">
              <a:spcBef>
                <a:spcPts val="16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eps</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be</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ow p</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v</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de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bas</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c</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h</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gh</a:t>
            </a:r>
            <a:r>
              <a:rPr lang="en-US" sz="1600" spc="10" dirty="0">
                <a:effectLst/>
                <a:latin typeface="Arial" panose="020B0604020202020204" pitchFamily="34" charset="0"/>
                <a:ea typeface="Arial" panose="020B0604020202020204" pitchFamily="34" charset="0"/>
                <a:cs typeface="Arial" panose="020B0604020202020204" pitchFamily="34" charset="0"/>
              </a:rPr>
              <a:t>-</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evel ov</a:t>
            </a:r>
            <a:r>
              <a:rPr lang="en-US" sz="1600" spc="-15"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v</a:t>
            </a:r>
            <a:r>
              <a:rPr lang="en-US" sz="1600" spc="-1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ew of</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w</a:t>
            </a:r>
            <a:r>
              <a:rPr lang="en-US" sz="1600" dirty="0">
                <a:effectLst/>
                <a:latin typeface="Arial" panose="020B0604020202020204" pitchFamily="34" charset="0"/>
                <a:ea typeface="Arial" panose="020B0604020202020204" pitchFamily="34" charset="0"/>
                <a:cs typeface="Arial" panose="020B0604020202020204" pitchFamily="34" charset="0"/>
              </a:rPr>
              <a:t>h</a:t>
            </a:r>
            <a:r>
              <a:rPr lang="en-US" sz="1600" spc="-15" dirty="0">
                <a:effectLst/>
                <a:latin typeface="Arial" panose="020B0604020202020204" pitchFamily="34" charset="0"/>
                <a:ea typeface="Arial" panose="020B0604020202020204" pitchFamily="34" charset="0"/>
                <a:cs typeface="Arial" panose="020B0604020202020204" pitchFamily="34" charset="0"/>
              </a:rPr>
              <a:t>a</a:t>
            </a:r>
            <a:r>
              <a:rPr lang="en-US" sz="1600" dirty="0">
                <a:effectLst/>
                <a:latin typeface="Arial" panose="020B0604020202020204" pitchFamily="34" charset="0"/>
                <a:ea typeface="Arial" panose="020B0604020202020204" pitchFamily="34" charset="0"/>
                <a:cs typeface="Arial" panose="020B0604020202020204" pitchFamily="34" charset="0"/>
              </a:rPr>
              <a:t>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equ</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2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sub</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t a</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P</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eque</a:t>
            </a:r>
            <a:r>
              <a:rPr lang="en-US" sz="1600" spc="-10"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t us</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ng</a:t>
            </a:r>
            <a:r>
              <a:rPr lang="en-US" sz="1600" spc="5" dirty="0">
                <a:effectLst/>
                <a:latin typeface="Arial" panose="020B0604020202020204" pitchFamily="34" charset="0"/>
                <a:ea typeface="Arial" panose="020B0604020202020204" pitchFamily="34" charset="0"/>
                <a:cs typeface="Arial" panose="020B0604020202020204" pitchFamily="34" charset="0"/>
              </a:rPr>
              <a:t> 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spc="-5" dirty="0">
                <a:effectLst/>
                <a:latin typeface="Arial" panose="020B0604020202020204" pitchFamily="34" charset="0"/>
                <a:ea typeface="Arial" panose="020B0604020202020204" pitchFamily="34" charset="0"/>
                <a:cs typeface="Arial" panose="020B0604020202020204" pitchFamily="34" charset="0"/>
              </a:rPr>
              <a:t>P</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app</a:t>
            </a:r>
            <a:r>
              <a:rPr lang="en-US" sz="1600" spc="-5" dirty="0">
                <a:effectLst/>
                <a:latin typeface="Arial" panose="020B0604020202020204" pitchFamily="34" charset="0"/>
                <a:ea typeface="Arial" panose="020B0604020202020204" pitchFamily="34" charset="0"/>
                <a:cs typeface="Arial" panose="020B0604020202020204" pitchFamily="34" charset="0"/>
              </a:rPr>
              <a:t>li</a:t>
            </a:r>
            <a:r>
              <a:rPr lang="en-US" sz="1600" dirty="0">
                <a:effectLst/>
                <a:latin typeface="Arial" panose="020B0604020202020204" pitchFamily="34" charset="0"/>
                <a:ea typeface="Arial" panose="020B0604020202020204" pitchFamily="34" charset="0"/>
                <a:cs typeface="Arial" panose="020B0604020202020204" pitchFamily="34" charset="0"/>
              </a:rPr>
              <a:t>ca</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D</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il</a:t>
            </a:r>
            <a:r>
              <a:rPr lang="en-US" sz="1600" dirty="0">
                <a:effectLst/>
                <a:latin typeface="Arial" panose="020B0604020202020204" pitchFamily="34" charset="0"/>
                <a:ea typeface="Arial" panose="020B0604020202020204" pitchFamily="34" charset="0"/>
                <a:cs typeface="Arial" panose="020B0604020202020204" pitchFamily="34" charset="0"/>
              </a:rPr>
              <a:t>ed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s</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ep</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spc="-15" dirty="0">
                <a:effectLst/>
                <a:latin typeface="Arial" panose="020B0604020202020204" pitchFamily="34" charset="0"/>
                <a:ea typeface="Arial" panose="020B0604020202020204" pitchFamily="34" charset="0"/>
                <a:cs typeface="Arial" panose="020B0604020202020204" pitchFamily="34" charset="0"/>
              </a:rPr>
              <a:t>b</a:t>
            </a:r>
            <a:r>
              <a:rPr lang="en-US" sz="1600" dirty="0">
                <a:effectLst/>
                <a:latin typeface="Arial" panose="020B0604020202020204" pitchFamily="34" charset="0"/>
                <a:ea typeface="Arial" panose="020B0604020202020204" pitchFamily="34" charset="0"/>
                <a:cs typeface="Arial" panose="020B0604020202020204" pitchFamily="34" charset="0"/>
              </a:rPr>
              <a:t>y</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spc="-10" dirty="0">
                <a:effectLst/>
                <a:latin typeface="Arial" panose="020B0604020202020204" pitchFamily="34" charset="0"/>
                <a:ea typeface="Arial" panose="020B0604020202020204" pitchFamily="34" charset="0"/>
                <a:cs typeface="Arial" panose="020B0604020202020204" pitchFamily="34" charset="0"/>
              </a:rPr>
              <a:t>s</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ep</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ns</a:t>
            </a:r>
            <a:r>
              <a:rPr lang="en-US" sz="1600" spc="5" dirty="0">
                <a:effectLst/>
                <a:latin typeface="Arial" panose="020B0604020202020204" pitchFamily="34" charset="0"/>
                <a:ea typeface="Arial" panose="020B0604020202020204" pitchFamily="34" charset="0"/>
                <a:cs typeface="Arial" panose="020B0604020202020204" pitchFamily="34" charset="0"/>
              </a:rPr>
              <a:t>tr</a:t>
            </a:r>
            <a:r>
              <a:rPr lang="en-US" sz="1600" dirty="0">
                <a:effectLst/>
                <a:latin typeface="Arial" panose="020B0604020202020204" pitchFamily="34" charset="0"/>
                <a:ea typeface="Arial" panose="020B0604020202020204" pitchFamily="34" charset="0"/>
                <a:cs typeface="Arial" panose="020B0604020202020204" pitchFamily="34" charset="0"/>
              </a:rPr>
              <a:t>u</a:t>
            </a:r>
            <a:r>
              <a:rPr lang="en-US" sz="1600" spc="-10" dirty="0">
                <a:effectLst/>
                <a:latin typeface="Arial" panose="020B0604020202020204" pitchFamily="34" charset="0"/>
                <a:ea typeface="Arial" panose="020B0604020202020204" pitchFamily="34" charset="0"/>
                <a:cs typeface="Arial" panose="020B0604020202020204" pitchFamily="34" charset="0"/>
              </a:rPr>
              <a:t>c</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ons</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li</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ed</a:t>
            </a:r>
            <a:r>
              <a:rPr lang="en-US" sz="1600" spc="-5" dirty="0">
                <a:effectLst/>
                <a:latin typeface="Arial" panose="020B0604020202020204" pitchFamily="34" charset="0"/>
                <a:ea typeface="Arial" panose="020B0604020202020204" pitchFamily="34" charset="0"/>
                <a:cs typeface="Arial" panose="020B0604020202020204" pitchFamily="34" charset="0"/>
              </a:rPr>
              <a:t> i</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 S</a:t>
            </a:r>
            <a:r>
              <a:rPr lang="en-US" sz="1600" dirty="0">
                <a:effectLst/>
                <a:latin typeface="Arial" panose="020B0604020202020204" pitchFamily="34" charset="0"/>
                <a:ea typeface="Arial" panose="020B0604020202020204" pitchFamily="34" charset="0"/>
                <a:cs typeface="Arial" panose="020B0604020202020204" pitchFamily="34" charset="0"/>
              </a:rPr>
              <a:t>ec</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on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3</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dirty="0">
                <a:effectLst/>
                <a:latin typeface="Arial" panose="020B0604020202020204" pitchFamily="34" charset="0"/>
                <a:ea typeface="Arial" panose="020B0604020202020204" pitchFamily="34" charset="0"/>
                <a:cs typeface="Arial" panose="020B0604020202020204" pitchFamily="34" charset="0"/>
              </a:rPr>
              <a:t>0</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of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s docu</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en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a:t>
            </a:r>
          </a:p>
          <a:p>
            <a:pPr marL="88900" marR="154305">
              <a:spcBef>
                <a:spcPts val="160"/>
              </a:spcBef>
              <a:spcAft>
                <a:spcPts val="0"/>
              </a:spcAft>
            </a:pP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65"/>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17500" marR="0">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1. </a:t>
            </a:r>
            <a:r>
              <a:rPr lang="en-US" sz="1600" spc="27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E</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er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secu</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v</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der</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ea</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f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L</a:t>
            </a:r>
            <a:r>
              <a:rPr lang="en-US" sz="1600" spc="-15"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ed</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ca</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d</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dirty="0">
                <a:effectLst/>
                <a:latin typeface="Arial" panose="020B0604020202020204" pitchFamily="34" charset="0"/>
                <a:ea typeface="Arial" panose="020B0604020202020204" pitchFamily="34" charset="0"/>
                <a:cs typeface="Arial" panose="020B0604020202020204" pitchFamily="34" charset="0"/>
              </a:rPr>
              <a:t>com </a:t>
            </a:r>
            <a:r>
              <a:rPr lang="en-US" sz="1600" spc="-5" dirty="0">
                <a:effectLst/>
                <a:latin typeface="Arial" panose="020B0604020202020204" pitchFamily="34" charset="0"/>
                <a:ea typeface="Arial" panose="020B0604020202020204" pitchFamily="34" charset="0"/>
                <a:cs typeface="Arial" panose="020B0604020202020204" pitchFamily="34" charset="0"/>
              </a:rPr>
              <a:t>w</a:t>
            </a:r>
            <a:r>
              <a:rPr lang="en-US" sz="1600" dirty="0">
                <a:effectLst/>
                <a:latin typeface="Arial" panose="020B0604020202020204" pitchFamily="34" charset="0"/>
                <a:ea typeface="Arial" panose="020B0604020202020204" pitchFamily="34" charset="0"/>
                <a:cs typeface="Arial" panose="020B0604020202020204" pitchFamily="34" charset="0"/>
              </a:rPr>
              <a:t>ebs</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55"/>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17500" marR="0">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2. </a:t>
            </a:r>
            <a:r>
              <a:rPr lang="en-US" sz="1600" spc="27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ect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El</a:t>
            </a:r>
            <a:r>
              <a:rPr lang="en-US" sz="1600" dirty="0">
                <a:effectLst/>
                <a:latin typeface="Arial" panose="020B0604020202020204" pitchFamily="34" charset="0"/>
                <a:ea typeface="Arial" panose="020B0604020202020204" pitchFamily="34" charset="0"/>
                <a:cs typeface="Arial" panose="020B0604020202020204" pitchFamily="34" charset="0"/>
              </a:rPr>
              <a:t>ec</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10"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on</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c</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spc="-1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or</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A</a:t>
            </a:r>
            <a:r>
              <a:rPr lang="en-US" sz="1600" dirty="0">
                <a:effectLst/>
                <a:latin typeface="Arial" panose="020B0604020202020204" pitchFamily="34" charset="0"/>
                <a:ea typeface="Arial" panose="020B0604020202020204" pitchFamily="34" charset="0"/>
                <a:cs typeface="Arial" panose="020B0604020202020204" pitchFamily="34" charset="0"/>
              </a:rPr>
              <a:t>u</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za</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on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15" dirty="0">
                <a:effectLst/>
                <a:latin typeface="Arial" panose="020B0604020202020204" pitchFamily="34" charset="0"/>
                <a:ea typeface="Arial" panose="020B0604020202020204" pitchFamily="34" charset="0"/>
                <a:cs typeface="Arial" panose="020B0604020202020204" pitchFamily="34" charset="0"/>
              </a:rPr>
              <a:t>p</a:t>
            </a:r>
            <a:r>
              <a:rPr lang="en-US" sz="160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li</a:t>
            </a:r>
            <a:r>
              <a:rPr lang="en-US" sz="1600" dirty="0">
                <a:effectLst/>
                <a:latin typeface="Arial" panose="020B0604020202020204" pitchFamily="34" charset="0"/>
                <a:ea typeface="Arial" panose="020B0604020202020204" pitchFamily="34" charset="0"/>
                <a:cs typeface="Arial" panose="020B0604020202020204" pitchFamily="34" charset="0"/>
              </a:rPr>
              <a:t>ca</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on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li</a:t>
            </a:r>
            <a:r>
              <a:rPr lang="en-US" sz="1600" dirty="0">
                <a:effectLst/>
                <a:latin typeface="Arial" panose="020B0604020202020204" pitchFamily="34" charset="0"/>
                <a:ea typeface="Arial" panose="020B0604020202020204" pitchFamily="34" charset="0"/>
                <a:cs typeface="Arial" panose="020B0604020202020204" pitchFamily="34" charset="0"/>
              </a:rPr>
              <a:t>nk</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65"/>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17500" marR="0">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3. </a:t>
            </a:r>
            <a:r>
              <a:rPr lang="en-US" sz="1600" spc="27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ect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P</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eque</a:t>
            </a:r>
            <a:r>
              <a:rPr lang="en-US" sz="1600" spc="-10"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65"/>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16865" marR="0">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4. </a:t>
            </a:r>
            <a:r>
              <a:rPr lang="en-US" sz="1600" spc="27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E</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er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ec</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en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1</a:t>
            </a:r>
            <a:r>
              <a:rPr lang="en-US" sz="1600" spc="-10" dirty="0">
                <a:effectLst/>
                <a:latin typeface="Arial" panose="020B0604020202020204" pitchFamily="34" charset="0"/>
                <a:ea typeface="Arial" panose="020B0604020202020204" pitchFamily="34" charset="0"/>
                <a:cs typeface="Arial" panose="020B0604020202020204" pitchFamily="34" charset="0"/>
              </a:rPr>
              <a:t>3</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spc="-15" dirty="0">
                <a:effectLst/>
                <a:latin typeface="Arial" panose="020B0604020202020204" pitchFamily="34" charset="0"/>
                <a:ea typeface="Arial" panose="020B0604020202020204" pitchFamily="34" charset="0"/>
                <a:cs typeface="Arial" panose="020B0604020202020204" pitchFamily="34" charset="0"/>
              </a:rPr>
              <a:t>d</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g</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ed</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ca</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D n</a:t>
            </a:r>
            <a:r>
              <a:rPr lang="en-US" sz="1600" spc="-15" dirty="0">
                <a:effectLst/>
                <a:latin typeface="Arial" panose="020B0604020202020204" pitchFamily="34" charset="0"/>
                <a:ea typeface="Arial" panose="020B0604020202020204" pitchFamily="34" charset="0"/>
                <a:cs typeface="Arial" panose="020B0604020202020204" pitchFamily="34" charset="0"/>
              </a:rPr>
              <a:t>u</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ber</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and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da</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of b</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spc="5" dirty="0">
                <a:effectLst/>
                <a:latin typeface="Arial" panose="020B0604020202020204" pitchFamily="34" charset="0"/>
                <a:ea typeface="Arial" panose="020B0604020202020204" pitchFamily="34" charset="0"/>
                <a:cs typeface="Arial" panose="020B0604020202020204" pitchFamily="34" charset="0"/>
              </a:rPr>
              <a:t>rt</a:t>
            </a:r>
            <a:r>
              <a:rPr lang="en-US" sz="1600" dirty="0">
                <a:effectLst/>
                <a:latin typeface="Arial" panose="020B0604020202020204" pitchFamily="34" charset="0"/>
                <a:ea typeface="Arial" panose="020B0604020202020204" pitchFamily="34" charset="0"/>
                <a:cs typeface="Arial" panose="020B0604020202020204" pitchFamily="34" charset="0"/>
              </a:rPr>
              <a:t>h</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65"/>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316865" marR="0">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5. </a:t>
            </a:r>
            <a:r>
              <a:rPr lang="en-US" sz="1600" spc="27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ect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S</a:t>
            </a:r>
            <a:r>
              <a:rPr lang="en-US" sz="1600" dirty="0">
                <a:effectLst/>
                <a:latin typeface="Arial" panose="020B0604020202020204" pitchFamily="34" charset="0"/>
                <a:ea typeface="Arial" panose="020B0604020202020204" pitchFamily="34" charset="0"/>
                <a:cs typeface="Arial" panose="020B0604020202020204" pitchFamily="34" charset="0"/>
              </a:rPr>
              <a:t>ub</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spc="-1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b</a:t>
            </a:r>
            <a:r>
              <a:rPr lang="en-US" sz="1600" spc="-15" dirty="0">
                <a:effectLst/>
                <a:latin typeface="Arial" panose="020B0604020202020204" pitchFamily="34" charset="0"/>
                <a:ea typeface="Arial" panose="020B0604020202020204" pitchFamily="34" charset="0"/>
                <a:cs typeface="Arial" panose="020B0604020202020204" pitchFamily="34" charset="0"/>
              </a:rPr>
              <a:t>u</a:t>
            </a:r>
            <a:r>
              <a:rPr lang="en-US" sz="1600" spc="5" dirty="0">
                <a:effectLst/>
                <a:latin typeface="Arial" panose="020B0604020202020204" pitchFamily="34" charset="0"/>
                <a:ea typeface="Arial" panose="020B0604020202020204" pitchFamily="34" charset="0"/>
                <a:cs typeface="Arial" panose="020B0604020202020204" pitchFamily="34" charset="0"/>
              </a:rPr>
              <a:t>tt</a:t>
            </a:r>
            <a:r>
              <a:rPr lang="en-US" sz="1600" dirty="0">
                <a:effectLst/>
                <a:latin typeface="Arial" panose="020B0604020202020204" pitchFamily="34" charset="0"/>
                <a:ea typeface="Arial" panose="020B0604020202020204" pitchFamily="34" charset="0"/>
                <a:cs typeface="Arial" panose="020B0604020202020204" pitchFamily="34" charset="0"/>
              </a:rPr>
              <a:t>on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0" marR="0">
              <a:lnSpc>
                <a:spcPts val="1200"/>
              </a:lnSpc>
              <a:spcBef>
                <a:spcPts val="65"/>
              </a:spcBef>
              <a:spcAft>
                <a:spcPts val="0"/>
              </a:spcAft>
            </a:pPr>
            <a:r>
              <a:rPr lang="en-US" sz="1600" dirty="0">
                <a:effectLst/>
                <a:latin typeface="Arial" panose="020B0604020202020204" pitchFamily="34" charset="0"/>
                <a:ea typeface="Times New Roman" panose="02020603050405020304" pitchFamily="18" charset="0"/>
                <a:cs typeface="Arial" panose="020B0604020202020204" pitchFamily="34" charset="0"/>
              </a:rPr>
              <a:t> </a:t>
            </a:r>
          </a:p>
          <a:p>
            <a:pPr marL="659765" marR="0" indent="-342900">
              <a:spcBef>
                <a:spcPts val="0"/>
              </a:spcBef>
              <a:spcAft>
                <a:spcPts val="0"/>
              </a:spcAft>
              <a:buAutoNum type="arabicPeriod" startAt="7"/>
            </a:pPr>
            <a:r>
              <a:rPr lang="en-US" sz="1600" spc="-5" dirty="0">
                <a:effectLst/>
                <a:latin typeface="Arial" panose="020B0604020202020204" pitchFamily="34" charset="0"/>
                <a:ea typeface="Arial" panose="020B0604020202020204" pitchFamily="34" charset="0"/>
                <a:cs typeface="Arial" panose="020B0604020202020204" pitchFamily="34" charset="0"/>
              </a:rPr>
              <a:t>C</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P</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equest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E</a:t>
            </a:r>
            <a:r>
              <a:rPr lang="en-US" sz="1600" spc="-15"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tr</a:t>
            </a:r>
            <a:r>
              <a:rPr lang="en-US" sz="1600" dirty="0">
                <a:effectLst/>
                <a:latin typeface="Arial" panose="020B0604020202020204" pitchFamily="34" charset="0"/>
                <a:ea typeface="Arial" panose="020B0604020202020204" pitchFamily="34" charset="0"/>
                <a:cs typeface="Arial" panose="020B0604020202020204" pitchFamily="34" charset="0"/>
              </a:rPr>
              <a:t>y</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page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&amp;</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se</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ect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15" dirty="0">
                <a:effectLst/>
                <a:latin typeface="Arial" panose="020B0604020202020204" pitchFamily="34" charset="0"/>
                <a:ea typeface="Arial" panose="020B0604020202020204" pitchFamily="34" charset="0"/>
                <a:cs typeface="Arial" panose="020B0604020202020204" pitchFamily="34" charset="0"/>
              </a:rPr>
              <a:t>h</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ub</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t bu</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on</a:t>
            </a:r>
          </a:p>
          <a:p>
            <a:pPr marL="659765" marR="0" indent="-342900">
              <a:spcBef>
                <a:spcPts val="0"/>
              </a:spcBef>
              <a:spcAft>
                <a:spcPts val="0"/>
              </a:spcAft>
              <a:buAutoNum type="arabicPeriod" startAt="7"/>
            </a:pP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659765" marR="0" indent="-342900">
              <a:spcBef>
                <a:spcPts val="0"/>
              </a:spcBef>
              <a:spcAft>
                <a:spcPts val="0"/>
              </a:spcAft>
              <a:buAutoNum type="arabicPeriod" startAt="7"/>
            </a:pPr>
            <a:r>
              <a:rPr lang="en-US" sz="1600" dirty="0">
                <a:latin typeface="Arial" panose="020B0604020202020204" pitchFamily="34" charset="0"/>
                <a:ea typeface="Arial" panose="020B0604020202020204" pitchFamily="34" charset="0"/>
                <a:cs typeface="Arial" panose="020B0604020202020204" pitchFamily="34" charset="0"/>
              </a:rPr>
              <a:t>UP-LOAD the Documents</a:t>
            </a:r>
          </a:p>
          <a:p>
            <a:pPr marL="0" marR="0">
              <a:lnSpc>
                <a:spcPts val="1200"/>
              </a:lnSpc>
              <a:spcBef>
                <a:spcPts val="65"/>
              </a:spcBef>
              <a:spcAft>
                <a:spcPts val="0"/>
              </a:spcAft>
            </a:pP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pPr marL="545465" marR="440690" indent="-228600">
              <a:spcBef>
                <a:spcPts val="0"/>
              </a:spcBef>
              <a:spcAft>
                <a:spcPts val="0"/>
              </a:spcAft>
            </a:pPr>
            <a:r>
              <a:rPr lang="en-US" sz="1600" dirty="0">
                <a:effectLst/>
                <a:latin typeface="Arial" panose="020B0604020202020204" pitchFamily="34" charset="0"/>
                <a:ea typeface="Arial" panose="020B0604020202020204" pitchFamily="34" charset="0"/>
                <a:cs typeface="Arial" panose="020B0604020202020204" pitchFamily="34" charset="0"/>
              </a:rPr>
              <a:t>9.</a:t>
            </a:r>
            <a:r>
              <a:rPr lang="en-US" sz="1600" spc="-3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nce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docu</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15"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on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has</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been</a:t>
            </a:r>
            <a:r>
              <a:rPr lang="en-US" sz="1600" spc="-5" dirty="0">
                <a:effectLst/>
                <a:latin typeface="Arial" panose="020B0604020202020204" pitchFamily="34" charset="0"/>
                <a:ea typeface="Arial" panose="020B0604020202020204" pitchFamily="34" charset="0"/>
                <a:cs typeface="Arial" panose="020B0604020202020204" pitchFamily="34" charset="0"/>
              </a:rPr>
              <a:t> up-loaded t</a:t>
            </a:r>
            <a:r>
              <a:rPr lang="en-US" sz="1600" dirty="0">
                <a:effectLst/>
                <a:latin typeface="Arial" panose="020B0604020202020204" pitchFamily="34" charset="0"/>
                <a:ea typeface="Arial" panose="020B0604020202020204" pitchFamily="34" charset="0"/>
                <a:cs typeface="Arial" panose="020B0604020202020204" pitchFamily="34" charset="0"/>
              </a:rPr>
              <a:t>o e-PA  system,</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wil</a:t>
            </a:r>
            <a:r>
              <a:rPr lang="en-US" sz="1600" dirty="0">
                <a:effectLst/>
                <a:latin typeface="Arial" panose="020B0604020202020204" pitchFamily="34" charset="0"/>
                <a:ea typeface="Arial" panose="020B0604020202020204" pitchFamily="34" charset="0"/>
                <a:cs typeface="Arial" panose="020B0604020202020204" pitchFamily="34" charset="0"/>
              </a:rPr>
              <a:t>l be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c</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10"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s-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f</a:t>
            </a:r>
            <a:r>
              <a:rPr lang="en-US" sz="1600" spc="-15"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enced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ba</a:t>
            </a:r>
            <a:r>
              <a:rPr lang="en-US" sz="1600" spc="-10" dirty="0">
                <a:effectLst/>
                <a:latin typeface="Arial" panose="020B0604020202020204" pitchFamily="34" charset="0"/>
                <a:ea typeface="Arial" panose="020B0604020202020204" pitchFamily="34" charset="0"/>
                <a:cs typeface="Arial" panose="020B0604020202020204" pitchFamily="34" charset="0"/>
              </a:rPr>
              <a:t>c</a:t>
            </a:r>
            <a:r>
              <a:rPr lang="en-US" sz="1600" dirty="0">
                <a:effectLst/>
                <a:latin typeface="Arial" panose="020B0604020202020204" pitchFamily="34" charset="0"/>
                <a:ea typeface="Arial" panose="020B0604020202020204" pitchFamily="34" charset="0"/>
                <a:cs typeface="Arial" panose="020B0604020202020204" pitchFamily="34" charset="0"/>
              </a:rPr>
              <a:t>k</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spc="-10" dirty="0">
                <a:effectLst/>
                <a:latin typeface="Arial" panose="020B0604020202020204" pitchFamily="34" charset="0"/>
                <a:ea typeface="Arial" panose="020B0604020202020204" pitchFamily="34" charset="0"/>
                <a:cs typeface="Arial" panose="020B0604020202020204" pitchFamily="34" charset="0"/>
              </a:rPr>
              <a:t>r</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g</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nal e</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ec</a:t>
            </a:r>
            <a:r>
              <a:rPr lang="en-US" sz="1600" spc="5" dirty="0">
                <a:effectLst/>
                <a:latin typeface="Arial" panose="020B0604020202020204" pitchFamily="34" charset="0"/>
                <a:ea typeface="Arial" panose="020B0604020202020204" pitchFamily="34" charset="0"/>
                <a:cs typeface="Arial" panose="020B0604020202020204" pitchFamily="34" charset="0"/>
              </a:rPr>
              <a:t>tr</a:t>
            </a:r>
            <a:r>
              <a:rPr lang="en-US" sz="1600" dirty="0">
                <a:effectLst/>
                <a:latin typeface="Arial" panose="020B0604020202020204" pitchFamily="34" charset="0"/>
                <a:ea typeface="Arial" panose="020B0604020202020204" pitchFamily="34" charset="0"/>
                <a:cs typeface="Arial" panose="020B0604020202020204" pitchFamily="34" charset="0"/>
              </a:rPr>
              <a:t>on</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c</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eque</a:t>
            </a:r>
            <a:r>
              <a:rPr lang="en-US" sz="1600" spc="-10" dirty="0">
                <a:effectLst/>
                <a:latin typeface="Arial" panose="020B0604020202020204" pitchFamily="34" charset="0"/>
                <a:ea typeface="Arial" panose="020B0604020202020204" pitchFamily="34" charset="0"/>
                <a:cs typeface="Arial" panose="020B0604020202020204" pitchFamily="34" charset="0"/>
              </a:rPr>
              <a:t>s</a:t>
            </a:r>
            <a:r>
              <a:rPr lang="en-US" sz="1600" dirty="0">
                <a:effectLst/>
                <a:latin typeface="Arial" panose="020B0604020202020204" pitchFamily="34" charset="0"/>
                <a:ea typeface="Arial" panose="020B0604020202020204" pitchFamily="34" charset="0"/>
                <a:cs typeface="Arial" panose="020B0604020202020204" pitchFamily="34" charset="0"/>
              </a:rPr>
              <a:t>t </a:t>
            </a:r>
            <a:r>
              <a:rPr lang="en-US" sz="1600" b="1" dirty="0">
                <a:effectLst/>
                <a:latin typeface="Arial" panose="020B0604020202020204" pitchFamily="34" charset="0"/>
                <a:ea typeface="Arial" panose="020B0604020202020204" pitchFamily="34" charset="0"/>
                <a:cs typeface="Arial" panose="020B0604020202020204" pitchFamily="34" charset="0"/>
              </a:rPr>
              <a:t>and </a:t>
            </a:r>
            <a:r>
              <a:rPr lang="en-US" sz="1600" b="1" dirty="0">
                <a:latin typeface="Arial" panose="020B0604020202020204" pitchFamily="34" charset="0"/>
                <a:ea typeface="Arial" panose="020B0604020202020204" pitchFamily="34" charset="0"/>
                <a:cs typeface="Arial" panose="020B0604020202020204" pitchFamily="34" charset="0"/>
              </a:rPr>
              <a:t>assigned a 9-digit PA number and moved to an e-PA queue where the review process will begin</a:t>
            </a:r>
            <a:r>
              <a:rPr lang="en-US" sz="1400" b="1" dirty="0">
                <a:latin typeface="Arial" panose="020B0604020202020204" pitchFamily="34" charset="0"/>
                <a:ea typeface="Arial" panose="020B0604020202020204" pitchFamily="34" charset="0"/>
                <a:cs typeface="Arial" panose="020B0604020202020204" pitchFamily="34" charset="0"/>
              </a:rPr>
              <a: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Slide Number Placeholder 1">
            <a:extLst>
              <a:ext uri="{FF2B5EF4-FFF2-40B4-BE49-F238E27FC236}">
                <a16:creationId xmlns:a16="http://schemas.microsoft.com/office/drawing/2014/main" id="{E624088D-4E8E-42F0-AFBF-897AAF97EC9C}"/>
              </a:ext>
            </a:extLst>
          </p:cNvPr>
          <p:cNvSpPr>
            <a:spLocks noGrp="1"/>
          </p:cNvSpPr>
          <p:nvPr>
            <p:ph type="sldNum" sz="quarter" idx="12"/>
          </p:nvPr>
        </p:nvSpPr>
        <p:spPr/>
        <p:txBody>
          <a:bodyPr/>
          <a:lstStyle/>
          <a:p>
            <a:fld id="{D76D9D55-BB22-48A8-A5AB-75F32371B4BF}" type="slidenum">
              <a:rPr lang="en-US" smtClean="0"/>
              <a:t>13</a:t>
            </a:fld>
            <a:endParaRPr lang="en-US"/>
          </a:p>
        </p:txBody>
      </p:sp>
    </p:spTree>
    <p:extLst>
      <p:ext uri="{BB962C8B-B14F-4D97-AF65-F5344CB8AC3E}">
        <p14:creationId xmlns:p14="http://schemas.microsoft.com/office/powerpoint/2010/main" val="1549143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7" name="Rectangle 146">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DC5CB8A-5D90-4600-8054-7FF6BBDB39B7}"/>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Accessing the EPA  Application</a:t>
            </a:r>
          </a:p>
        </p:txBody>
      </p:sp>
      <p:sp>
        <p:nvSpPr>
          <p:cNvPr id="3" name="Slide Number Placeholder 2">
            <a:extLst>
              <a:ext uri="{FF2B5EF4-FFF2-40B4-BE49-F238E27FC236}">
                <a16:creationId xmlns:a16="http://schemas.microsoft.com/office/drawing/2014/main" id="{FD14C303-CEF7-4DC8-8F63-BB167D40848C}"/>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D76D9D55-BB22-48A8-A5AB-75F32371B4BF}" type="slidenum">
              <a:rPr lang="en-US" sz="1100">
                <a:solidFill>
                  <a:schemeClr val="tx1">
                    <a:lumMod val="50000"/>
                    <a:lumOff val="50000"/>
                  </a:schemeClr>
                </a:solidFill>
              </a:rPr>
              <a:pPr>
                <a:spcAft>
                  <a:spcPts val="600"/>
                </a:spcAft>
              </a:pPr>
              <a:t>14</a:t>
            </a:fld>
            <a:endParaRPr lang="en-US" sz="1100">
              <a:solidFill>
                <a:schemeClr val="tx1">
                  <a:lumMod val="50000"/>
                  <a:lumOff val="50000"/>
                </a:schemeClr>
              </a:solidFill>
            </a:endParaRPr>
          </a:p>
        </p:txBody>
      </p:sp>
    </p:spTree>
    <p:extLst>
      <p:ext uri="{BB962C8B-B14F-4D97-AF65-F5344CB8AC3E}">
        <p14:creationId xmlns:p14="http://schemas.microsoft.com/office/powerpoint/2010/main" val="39242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AC80DA-2E98-46D5-9370-727A9CF226CA}"/>
              </a:ext>
            </a:extLst>
          </p:cNvPr>
          <p:cNvSpPr txBox="1"/>
          <p:nvPr/>
        </p:nvSpPr>
        <p:spPr>
          <a:xfrm>
            <a:off x="287867" y="745067"/>
            <a:ext cx="11379200" cy="3323987"/>
          </a:xfrm>
          <a:prstGeom prst="rect">
            <a:avLst/>
          </a:prstGeom>
          <a:noFill/>
        </p:spPr>
        <p:txBody>
          <a:bodyPr wrap="square">
            <a:spAutoFit/>
          </a:bodyPr>
          <a:lstStyle/>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2.0 ACCESSING THE APPLICATION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This section provides information on how to access the Electronic Prior Authorization (e-PA) application via Provider Login. It includes instructions on how to establish an online account with Louisiana Medicaid and complete the Login ID and password process. The Louisiana Department of Health (LDH) determines who is an authorized user defining all user access capabilities. Directions for establishing a valid online provider account are available on the Louisiana Medicaid website at www.lamedicaid.com under the Website Enrollment link located under Provider Tools on the left side of the main menu.</a:t>
            </a:r>
          </a:p>
        </p:txBody>
      </p:sp>
      <p:sp>
        <p:nvSpPr>
          <p:cNvPr id="2" name="Slide Number Placeholder 1">
            <a:extLst>
              <a:ext uri="{FF2B5EF4-FFF2-40B4-BE49-F238E27FC236}">
                <a16:creationId xmlns:a16="http://schemas.microsoft.com/office/drawing/2014/main" id="{DA8D967E-6B92-471F-9F58-21645C9987B8}"/>
              </a:ext>
            </a:extLst>
          </p:cNvPr>
          <p:cNvSpPr>
            <a:spLocks noGrp="1"/>
          </p:cNvSpPr>
          <p:nvPr>
            <p:ph type="sldNum" sz="quarter" idx="12"/>
          </p:nvPr>
        </p:nvSpPr>
        <p:spPr/>
        <p:txBody>
          <a:bodyPr/>
          <a:lstStyle/>
          <a:p>
            <a:fld id="{D76D9D55-BB22-48A8-A5AB-75F32371B4BF}" type="slidenum">
              <a:rPr lang="en-US" smtClean="0"/>
              <a:t>15</a:t>
            </a:fld>
            <a:endParaRPr lang="en-US"/>
          </a:p>
        </p:txBody>
      </p:sp>
    </p:spTree>
    <p:extLst>
      <p:ext uri="{BB962C8B-B14F-4D97-AF65-F5344CB8AC3E}">
        <p14:creationId xmlns:p14="http://schemas.microsoft.com/office/powerpoint/2010/main" val="3923614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A269A-93C8-4B32-97AA-ADC2820BF24A}"/>
              </a:ext>
            </a:extLst>
          </p:cNvPr>
          <p:cNvSpPr>
            <a:spLocks noGrp="1"/>
          </p:cNvSpPr>
          <p:nvPr>
            <p:ph type="title"/>
          </p:nvPr>
        </p:nvSpPr>
        <p:spPr>
          <a:xfrm>
            <a:off x="740229" y="285749"/>
            <a:ext cx="10613571" cy="1891394"/>
          </a:xfrm>
        </p:spPr>
        <p:txBody>
          <a:bodyPr>
            <a:normAutofit fontScale="90000"/>
          </a:bodyPr>
          <a:lstStyle/>
          <a:p>
            <a:pPr marL="88900" marR="168275">
              <a:spcBef>
                <a:spcPts val="160"/>
              </a:spcBef>
              <a:spcAft>
                <a:spcPts val="0"/>
              </a:spcAft>
            </a:pPr>
            <a:r>
              <a:rPr lang="en-US" sz="1800" spc="-5" dirty="0">
                <a:effectLst/>
                <a:latin typeface="Arial" panose="020B0604020202020204" pitchFamily="34" charset="0"/>
                <a:ea typeface="Arial" panose="020B0604020202020204" pitchFamily="34" charset="0"/>
                <a:cs typeface="Arial" panose="020B0604020202020204" pitchFamily="34" charset="0"/>
              </a:rPr>
              <a:t>P</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ov</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de</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s</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w</a:t>
            </a:r>
            <a:r>
              <a:rPr lang="en-US" sz="1800" dirty="0">
                <a:effectLst/>
                <a:latin typeface="Arial" panose="020B0604020202020204" pitchFamily="34" charset="0"/>
                <a:ea typeface="Arial" panose="020B0604020202020204" pitchFamily="34" charset="0"/>
                <a:cs typeface="Arial" panose="020B0604020202020204" pitchFamily="34" charset="0"/>
              </a:rPr>
              <a:t>ho</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e</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expe</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spc="-1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enc</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ng</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d</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spc="5" dirty="0">
                <a:effectLst/>
                <a:latin typeface="Arial" panose="020B0604020202020204" pitchFamily="34" charset="0"/>
                <a:ea typeface="Arial" panose="020B0604020202020204" pitchFamily="34" charset="0"/>
                <a:cs typeface="Arial" panose="020B0604020202020204" pitchFamily="34" charset="0"/>
              </a:rPr>
              <a:t>ff</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cu</a:t>
            </a:r>
            <a:r>
              <a:rPr lang="en-US" sz="1800" spc="-5" dirty="0">
                <a:effectLst/>
                <a:latin typeface="Arial" panose="020B0604020202020204" pitchFamily="34" charset="0"/>
                <a:ea typeface="Arial" panose="020B0604020202020204" pitchFamily="34" charset="0"/>
                <a:cs typeface="Arial" panose="020B0604020202020204" pitchFamily="34" charset="0"/>
              </a:rPr>
              <a:t>l</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y</a:t>
            </a:r>
            <a:r>
              <a:rPr lang="en-US" sz="1800" spc="-5" dirty="0">
                <a:effectLst/>
                <a:latin typeface="Arial" panose="020B0604020202020204" pitchFamily="34" charset="0"/>
                <a:ea typeface="Arial" panose="020B0604020202020204" pitchFamily="34" charset="0"/>
                <a:cs typeface="Arial" panose="020B0604020202020204" pitchFamily="34" charset="0"/>
              </a:rPr>
              <a:t> i</a:t>
            </a:r>
            <a:r>
              <a:rPr lang="en-US" sz="1800" dirty="0">
                <a:effectLst/>
                <a:latin typeface="Arial" panose="020B0604020202020204" pitchFamily="34" charset="0"/>
                <a:ea typeface="Arial" panose="020B0604020202020204" pitchFamily="34" charset="0"/>
                <a:cs typeface="Arial" panose="020B0604020202020204" pitchFamily="34" charset="0"/>
              </a:rPr>
              <a:t>n</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e</a:t>
            </a:r>
            <a:r>
              <a:rPr lang="en-US" sz="1800" spc="-10" dirty="0">
                <a:effectLst/>
                <a:latin typeface="Arial" panose="020B0604020202020204" pitchFamily="34" charset="0"/>
                <a:ea typeface="Arial" panose="020B0604020202020204" pitchFamily="34" charset="0"/>
                <a:cs typeface="Arial" panose="020B0604020202020204" pitchFamily="34" charset="0"/>
              </a:rPr>
              <a:t>s</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ab</a:t>
            </a:r>
            <a:r>
              <a:rPr lang="en-US" sz="1800" spc="-5" dirty="0">
                <a:effectLst/>
                <a:latin typeface="Arial" panose="020B0604020202020204" pitchFamily="34" charset="0"/>
                <a:ea typeface="Arial" panose="020B0604020202020204" pitchFamily="34" charset="0"/>
                <a:cs typeface="Arial" panose="020B0604020202020204" pitchFamily="34" charset="0"/>
              </a:rPr>
              <a:t>li</a:t>
            </a:r>
            <a:r>
              <a:rPr lang="en-US" sz="1800" dirty="0">
                <a:effectLst/>
                <a:latin typeface="Arial" panose="020B0604020202020204" pitchFamily="34" charset="0"/>
                <a:ea typeface="Arial" panose="020B0604020202020204" pitchFamily="34" charset="0"/>
                <a:cs typeface="Arial" panose="020B0604020202020204" pitchFamily="34" charset="0"/>
              </a:rPr>
              <a:t>sh</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ng</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an</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accou</a:t>
            </a:r>
            <a:r>
              <a:rPr lang="en-US" sz="1800" spc="-15" dirty="0">
                <a:effectLst/>
                <a:latin typeface="Arial" panose="020B0604020202020204" pitchFamily="34" charset="0"/>
                <a:ea typeface="Arial" panose="020B0604020202020204" pitchFamily="34" charset="0"/>
                <a:cs typeface="Arial" panose="020B0604020202020204" pitchFamily="34" charset="0"/>
              </a:rPr>
              <a:t>n</a:t>
            </a:r>
            <a:r>
              <a:rPr lang="en-US" sz="1800" dirty="0">
                <a:effectLst/>
                <a:latin typeface="Arial" panose="020B0604020202020204" pitchFamily="34" charset="0"/>
                <a:ea typeface="Arial" panose="020B0604020202020204" pitchFamily="34" charset="0"/>
                <a:cs typeface="Arial" panose="020B0604020202020204" pitchFamily="34" charset="0"/>
              </a:rPr>
              <a:t>t</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15" dirty="0">
                <a:effectLst/>
                <a:latin typeface="Arial" panose="020B0604020202020204" pitchFamily="34" charset="0"/>
                <a:ea typeface="Arial" panose="020B0604020202020204" pitchFamily="34" charset="0"/>
                <a:cs typeface="Arial" panose="020B0604020202020204" pitchFamily="34" charset="0"/>
              </a:rPr>
              <a:t>o</a:t>
            </a:r>
            <a:r>
              <a:rPr lang="en-US" sz="1800" dirty="0">
                <a:effectLst/>
                <a:latin typeface="Arial" panose="020B0604020202020204" pitchFamily="34" charset="0"/>
                <a:ea typeface="Arial" panose="020B0604020202020204" pitchFamily="34" charset="0"/>
                <a:cs typeface="Arial" panose="020B0604020202020204" pitchFamily="34" charset="0"/>
              </a:rPr>
              <a:t>r</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wi</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h</a:t>
            </a:r>
            <a:r>
              <a:rPr lang="en-US" sz="1800" spc="-2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he</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app</a:t>
            </a:r>
            <a:r>
              <a:rPr lang="en-US" sz="1800" spc="-5" dirty="0">
                <a:effectLst/>
                <a:latin typeface="Arial" panose="020B0604020202020204" pitchFamily="34" charset="0"/>
                <a:ea typeface="Arial" panose="020B0604020202020204" pitchFamily="34" charset="0"/>
                <a:cs typeface="Arial" panose="020B0604020202020204" pitchFamily="34" charset="0"/>
              </a:rPr>
              <a:t>li</a:t>
            </a:r>
            <a:r>
              <a:rPr lang="en-US" sz="1800" dirty="0">
                <a:effectLst/>
                <a:latin typeface="Arial" panose="020B0604020202020204" pitchFamily="34" charset="0"/>
                <a:ea typeface="Arial" panose="020B0604020202020204" pitchFamily="34" charset="0"/>
                <a:cs typeface="Arial" panose="020B0604020202020204" pitchFamily="34" charset="0"/>
              </a:rPr>
              <a:t>ca</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on</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m</a:t>
            </a:r>
            <a:r>
              <a:rPr lang="en-US" sz="1800" dirty="0">
                <a:effectLst/>
                <a:latin typeface="Arial" panose="020B0604020202020204" pitchFamily="34" charset="0"/>
                <a:ea typeface="Arial" panose="020B0604020202020204" pitchFamily="34" charset="0"/>
                <a:cs typeface="Arial" panose="020B0604020202020204" pitchFamily="34" charset="0"/>
              </a:rPr>
              <a:t>ay con</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act </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he</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G</a:t>
            </a:r>
            <a:r>
              <a:rPr lang="en-US" sz="1800" dirty="0">
                <a:effectLst/>
                <a:latin typeface="Arial" panose="020B0604020202020204" pitchFamily="34" charset="0"/>
                <a:ea typeface="Arial" panose="020B0604020202020204" pitchFamily="34" charset="0"/>
                <a:cs typeface="Arial" panose="020B0604020202020204" pitchFamily="34" charset="0"/>
              </a:rPr>
              <a:t>a</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n</a:t>
            </a:r>
            <a:r>
              <a:rPr lang="en-US" sz="1800" spc="-5" dirty="0">
                <a:effectLst/>
                <a:latin typeface="Arial" panose="020B0604020202020204" pitchFamily="34" charset="0"/>
                <a:ea typeface="Arial" panose="020B0604020202020204" pitchFamily="34" charset="0"/>
                <a:cs typeface="Arial" panose="020B0604020202020204" pitchFamily="34" charset="0"/>
              </a:rPr>
              <a:t>w</a:t>
            </a:r>
            <a:r>
              <a:rPr lang="en-US" sz="1800" dirty="0">
                <a:effectLst/>
                <a:latin typeface="Arial" panose="020B0604020202020204" pitchFamily="34" charset="0"/>
                <a:ea typeface="Arial" panose="020B0604020202020204" pitchFamily="34" charset="0"/>
                <a:cs typeface="Arial" panose="020B0604020202020204" pitchFamily="34" charset="0"/>
              </a:rPr>
              <a:t>e</a:t>
            </a:r>
            <a:r>
              <a:rPr lang="en-US" sz="1800" spc="-5" dirty="0">
                <a:effectLst/>
                <a:latin typeface="Arial" panose="020B0604020202020204" pitchFamily="34" charset="0"/>
                <a:ea typeface="Arial" panose="020B0604020202020204" pitchFamily="34" charset="0"/>
                <a:cs typeface="Arial" panose="020B0604020202020204" pitchFamily="34" charset="0"/>
              </a:rPr>
              <a:t>l</a:t>
            </a:r>
            <a:r>
              <a:rPr lang="en-US" sz="1800" dirty="0">
                <a:effectLst/>
                <a:latin typeface="Arial" panose="020B0604020202020204" pitchFamily="34" charset="0"/>
                <a:ea typeface="Arial" panose="020B0604020202020204" pitchFamily="34" charset="0"/>
                <a:cs typeface="Arial" panose="020B0604020202020204" pitchFamily="34" charset="0"/>
              </a:rPr>
              <a:t>l Techno</a:t>
            </a:r>
            <a:r>
              <a:rPr lang="en-US" sz="1800" spc="-5" dirty="0">
                <a:effectLst/>
                <a:latin typeface="Arial" panose="020B0604020202020204" pitchFamily="34" charset="0"/>
                <a:ea typeface="Arial" panose="020B0604020202020204" pitchFamily="34" charset="0"/>
                <a:cs typeface="Arial" panose="020B0604020202020204" pitchFamily="34" charset="0"/>
              </a:rPr>
              <a:t>l</a:t>
            </a:r>
            <a:r>
              <a:rPr lang="en-US" sz="1800" dirty="0">
                <a:effectLst/>
                <a:latin typeface="Arial" panose="020B0604020202020204" pitchFamily="34" charset="0"/>
                <a:ea typeface="Arial" panose="020B0604020202020204" pitchFamily="34" charset="0"/>
                <a:cs typeface="Arial" panose="020B0604020202020204" pitchFamily="34" charset="0"/>
              </a:rPr>
              <a:t>og</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es</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b="1" spc="10" dirty="0">
                <a:effectLst/>
                <a:latin typeface="Arial" panose="020B0604020202020204" pitchFamily="34" charset="0"/>
                <a:ea typeface="Arial" panose="020B0604020202020204" pitchFamily="34" charset="0"/>
                <a:cs typeface="Arial" panose="020B0604020202020204" pitchFamily="34" charset="0"/>
              </a:rPr>
              <a:t>T</a:t>
            </a:r>
            <a:r>
              <a:rPr lang="en-US" sz="1800" b="1" dirty="0">
                <a:effectLst/>
                <a:latin typeface="Arial" panose="020B0604020202020204" pitchFamily="34" charset="0"/>
                <a:ea typeface="Arial" panose="020B0604020202020204" pitchFamily="34" charset="0"/>
                <a:cs typeface="Arial" panose="020B0604020202020204" pitchFamily="34" charset="0"/>
              </a:rPr>
              <a:t>ech</a:t>
            </a:r>
            <a:r>
              <a:rPr lang="en-US" sz="1800" b="1" spc="-15" dirty="0">
                <a:effectLst/>
                <a:latin typeface="Arial" panose="020B0604020202020204" pitchFamily="34" charset="0"/>
                <a:ea typeface="Arial" panose="020B0604020202020204" pitchFamily="34" charset="0"/>
                <a:cs typeface="Arial" panose="020B0604020202020204" pitchFamily="34" charset="0"/>
              </a:rPr>
              <a:t>n</a:t>
            </a:r>
            <a:r>
              <a:rPr lang="en-US" sz="1800" b="1" spc="5" dirty="0">
                <a:effectLst/>
                <a:latin typeface="Arial" panose="020B0604020202020204" pitchFamily="34" charset="0"/>
                <a:ea typeface="Arial" panose="020B0604020202020204" pitchFamily="34" charset="0"/>
                <a:cs typeface="Arial" panose="020B0604020202020204" pitchFamily="34" charset="0"/>
              </a:rPr>
              <a:t>i</a:t>
            </a:r>
            <a:r>
              <a:rPr lang="en-US" sz="1800" b="1" dirty="0">
                <a:effectLst/>
                <a:latin typeface="Arial" panose="020B0604020202020204" pitchFamily="34" charset="0"/>
                <a:ea typeface="Arial" panose="020B0604020202020204" pitchFamily="34" charset="0"/>
                <a:cs typeface="Arial" panose="020B0604020202020204" pitchFamily="34" charset="0"/>
              </a:rPr>
              <a:t>cal </a:t>
            </a:r>
            <a:r>
              <a:rPr lang="en-US" sz="1800" b="1" spc="-5" dirty="0">
                <a:effectLst/>
                <a:latin typeface="Arial" panose="020B0604020202020204" pitchFamily="34" charset="0"/>
                <a:ea typeface="Arial" panose="020B0604020202020204" pitchFamily="34" charset="0"/>
                <a:cs typeface="Arial" panose="020B0604020202020204" pitchFamily="34" charset="0"/>
              </a:rPr>
              <a:t>S</a:t>
            </a:r>
            <a:r>
              <a:rPr lang="en-US" sz="1800" b="1" spc="-15" dirty="0">
                <a:effectLst/>
                <a:latin typeface="Arial" panose="020B0604020202020204" pitchFamily="34" charset="0"/>
                <a:ea typeface="Arial" panose="020B0604020202020204" pitchFamily="34" charset="0"/>
                <a:cs typeface="Arial" panose="020B0604020202020204" pitchFamily="34" charset="0"/>
              </a:rPr>
              <a:t>u</a:t>
            </a:r>
            <a:r>
              <a:rPr lang="en-US" sz="1800" b="1" dirty="0">
                <a:effectLst/>
                <a:latin typeface="Arial" panose="020B0604020202020204" pitchFamily="34" charset="0"/>
                <a:ea typeface="Arial" panose="020B0604020202020204" pitchFamily="34" charset="0"/>
                <a:cs typeface="Arial" panose="020B0604020202020204" pitchFamily="34" charset="0"/>
              </a:rPr>
              <a:t>ppo</a:t>
            </a:r>
            <a:r>
              <a:rPr lang="en-US" sz="1800" b="1" spc="5" dirty="0">
                <a:effectLst/>
                <a:latin typeface="Arial" panose="020B0604020202020204" pitchFamily="34" charset="0"/>
                <a:ea typeface="Arial" panose="020B0604020202020204" pitchFamily="34" charset="0"/>
                <a:cs typeface="Arial" panose="020B0604020202020204" pitchFamily="34" charset="0"/>
              </a:rPr>
              <a:t>r</a:t>
            </a:r>
            <a:r>
              <a:rPr lang="en-US" sz="1800" b="1" dirty="0">
                <a:effectLst/>
                <a:latin typeface="Arial" panose="020B0604020202020204" pitchFamily="34" charset="0"/>
                <a:ea typeface="Arial" panose="020B0604020202020204" pitchFamily="34" charset="0"/>
                <a:cs typeface="Arial" panose="020B0604020202020204" pitchFamily="34" charset="0"/>
              </a:rPr>
              <a:t>t</a:t>
            </a:r>
            <a:r>
              <a:rPr lang="en-US" sz="1800" b="1" spc="10" dirty="0">
                <a:effectLst/>
                <a:latin typeface="Arial" panose="020B0604020202020204" pitchFamily="34" charset="0"/>
                <a:ea typeface="Arial" panose="020B0604020202020204" pitchFamily="34" charset="0"/>
                <a:cs typeface="Arial" panose="020B0604020202020204" pitchFamily="34" charset="0"/>
              </a:rPr>
              <a:t> </a:t>
            </a:r>
            <a:r>
              <a:rPr lang="en-US" sz="1800" b="1" spc="-5" dirty="0">
                <a:effectLst/>
                <a:latin typeface="Arial" panose="020B0604020202020204" pitchFamily="34" charset="0"/>
                <a:ea typeface="Arial" panose="020B0604020202020204" pitchFamily="34" charset="0"/>
                <a:cs typeface="Arial" panose="020B0604020202020204" pitchFamily="34" charset="0"/>
              </a:rPr>
              <a:t>D</a:t>
            </a:r>
            <a:r>
              <a:rPr lang="en-US" sz="1800" b="1" dirty="0">
                <a:effectLst/>
                <a:latin typeface="Arial" panose="020B0604020202020204" pitchFamily="34" charset="0"/>
                <a:ea typeface="Arial" panose="020B0604020202020204" pitchFamily="34" charset="0"/>
                <a:cs typeface="Arial" panose="020B0604020202020204" pitchFamily="34" charset="0"/>
              </a:rPr>
              <a:t>esk</a:t>
            </a:r>
            <a:r>
              <a:rPr lang="en-US" sz="1800" b="1" spc="-5" dirty="0">
                <a:effectLst/>
                <a:latin typeface="Arial" panose="020B0604020202020204" pitchFamily="34" charset="0"/>
                <a:ea typeface="Arial" panose="020B0604020202020204" pitchFamily="34" charset="0"/>
                <a:cs typeface="Arial" panose="020B0604020202020204" pitchFamily="34" charset="0"/>
              </a:rPr>
              <a:t> </a:t>
            </a:r>
            <a:r>
              <a:rPr lang="en-US" sz="1800" b="1" dirty="0">
                <a:effectLst/>
                <a:latin typeface="Arial" panose="020B0604020202020204" pitchFamily="34" charset="0"/>
                <a:ea typeface="Arial" panose="020B0604020202020204" pitchFamily="34" charset="0"/>
                <a:cs typeface="Arial" panose="020B0604020202020204" pitchFamily="34" charset="0"/>
              </a:rPr>
              <a:t>at 1</a:t>
            </a:r>
            <a:r>
              <a:rPr lang="en-US" sz="1800" b="1" spc="10" dirty="0">
                <a:effectLst/>
                <a:latin typeface="Arial" panose="020B0604020202020204" pitchFamily="34" charset="0"/>
                <a:ea typeface="Arial" panose="020B0604020202020204" pitchFamily="34" charset="0"/>
                <a:cs typeface="Arial" panose="020B0604020202020204" pitchFamily="34" charset="0"/>
              </a:rPr>
              <a:t>-</a:t>
            </a:r>
            <a:r>
              <a:rPr lang="en-US" sz="1800" b="1" dirty="0">
                <a:effectLst/>
                <a:latin typeface="Arial" panose="020B0604020202020204" pitchFamily="34" charset="0"/>
                <a:ea typeface="Arial" panose="020B0604020202020204" pitchFamily="34" charset="0"/>
                <a:cs typeface="Arial" panose="020B0604020202020204" pitchFamily="34" charset="0"/>
              </a:rPr>
              <a:t>87</a:t>
            </a:r>
            <a:r>
              <a:rPr lang="en-US" sz="1800" b="1" spc="-15" dirty="0">
                <a:effectLst/>
                <a:latin typeface="Arial" panose="020B0604020202020204" pitchFamily="34" charset="0"/>
                <a:ea typeface="Arial" panose="020B0604020202020204" pitchFamily="34" charset="0"/>
                <a:cs typeface="Arial" panose="020B0604020202020204" pitchFamily="34" charset="0"/>
              </a:rPr>
              <a:t>7</a:t>
            </a:r>
            <a:r>
              <a:rPr lang="en-US" sz="1800" b="1" spc="5" dirty="0">
                <a:effectLst/>
                <a:latin typeface="Arial" panose="020B0604020202020204" pitchFamily="34" charset="0"/>
                <a:ea typeface="Arial" panose="020B0604020202020204" pitchFamily="34" charset="0"/>
                <a:cs typeface="Arial" panose="020B0604020202020204" pitchFamily="34" charset="0"/>
              </a:rPr>
              <a:t>-</a:t>
            </a:r>
            <a:r>
              <a:rPr lang="en-US" sz="1800" b="1" dirty="0">
                <a:effectLst/>
                <a:latin typeface="Arial" panose="020B0604020202020204" pitchFamily="34" charset="0"/>
                <a:ea typeface="Arial" panose="020B0604020202020204" pitchFamily="34" charset="0"/>
                <a:cs typeface="Arial" panose="020B0604020202020204" pitchFamily="34" charset="0"/>
              </a:rPr>
              <a:t>5</a:t>
            </a:r>
            <a:r>
              <a:rPr lang="en-US" sz="1800" b="1" spc="-15" dirty="0">
                <a:effectLst/>
                <a:latin typeface="Arial" panose="020B0604020202020204" pitchFamily="34" charset="0"/>
                <a:ea typeface="Arial" panose="020B0604020202020204" pitchFamily="34" charset="0"/>
                <a:cs typeface="Arial" panose="020B0604020202020204" pitchFamily="34" charset="0"/>
              </a:rPr>
              <a:t>9</a:t>
            </a:r>
            <a:r>
              <a:rPr lang="en-US" sz="1800" b="1" dirty="0">
                <a:effectLst/>
                <a:latin typeface="Arial" panose="020B0604020202020204" pitchFamily="34" charset="0"/>
                <a:ea typeface="Arial" panose="020B0604020202020204" pitchFamily="34" charset="0"/>
                <a:cs typeface="Arial" panose="020B0604020202020204" pitchFamily="34" charset="0"/>
              </a:rPr>
              <a:t>8</a:t>
            </a:r>
            <a:r>
              <a:rPr lang="en-US" sz="1800" b="1" spc="5" dirty="0">
                <a:effectLst/>
                <a:latin typeface="Arial" panose="020B0604020202020204" pitchFamily="34" charset="0"/>
                <a:ea typeface="Arial" panose="020B0604020202020204" pitchFamily="34" charset="0"/>
                <a:cs typeface="Arial" panose="020B0604020202020204" pitchFamily="34" charset="0"/>
              </a:rPr>
              <a:t>-</a:t>
            </a:r>
            <a:r>
              <a:rPr lang="en-US" sz="1800" b="1" dirty="0">
                <a:effectLst/>
                <a:latin typeface="Arial" panose="020B0604020202020204" pitchFamily="34" charset="0"/>
                <a:ea typeface="Arial" panose="020B0604020202020204" pitchFamily="34" charset="0"/>
                <a:cs typeface="Arial" panose="020B0604020202020204" pitchFamily="34" charset="0"/>
              </a:rPr>
              <a:t>8753</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M</a:t>
            </a:r>
            <a:r>
              <a:rPr lang="en-US" sz="1800" dirty="0">
                <a:effectLst/>
                <a:latin typeface="Arial" panose="020B0604020202020204" pitchFamily="34" charset="0"/>
                <a:ea typeface="Arial" panose="020B0604020202020204" pitchFamily="34" charset="0"/>
                <a:cs typeface="Arial" panose="020B0604020202020204" pitchFamily="34" charset="0"/>
              </a:rPr>
              <a:t>onday</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 F</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day</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8</a:t>
            </a:r>
            <a:r>
              <a:rPr lang="en-US" sz="1800" spc="5" dirty="0">
                <a:effectLst/>
                <a:latin typeface="Arial" panose="020B0604020202020204" pitchFamily="34" charset="0"/>
                <a:ea typeface="Arial" panose="020B0604020202020204" pitchFamily="34" charset="0"/>
                <a:cs typeface="Arial" panose="020B0604020202020204" pitchFamily="34" charset="0"/>
              </a:rPr>
              <a:t>:</a:t>
            </a:r>
            <a:r>
              <a:rPr lang="en-US" sz="1800" dirty="0">
                <a:effectLst/>
                <a:latin typeface="Arial" panose="020B0604020202020204" pitchFamily="34" charset="0"/>
                <a:ea typeface="Arial" panose="020B0604020202020204" pitchFamily="34" charset="0"/>
                <a:cs typeface="Arial" panose="020B0604020202020204" pitchFamily="34" charset="0"/>
              </a:rPr>
              <a:t>00</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a:t>
            </a:r>
            <a:r>
              <a:rPr lang="en-US" sz="1800" spc="-5" dirty="0">
                <a:effectLst/>
                <a:latin typeface="Arial" panose="020B0604020202020204" pitchFamily="34" charset="0"/>
                <a:ea typeface="Arial" panose="020B0604020202020204" pitchFamily="34" charset="0"/>
                <a:cs typeface="Arial" panose="020B0604020202020204" pitchFamily="34" charset="0"/>
              </a:rPr>
              <a:t>.</a:t>
            </a:r>
            <a:r>
              <a:rPr lang="en-US" sz="1800" spc="-10" dirty="0">
                <a:effectLst/>
                <a:latin typeface="Arial" panose="020B0604020202020204" pitchFamily="34" charset="0"/>
                <a:ea typeface="Arial" panose="020B0604020202020204" pitchFamily="34" charset="0"/>
                <a:cs typeface="Arial" panose="020B0604020202020204" pitchFamily="34" charset="0"/>
              </a:rPr>
              <a:t>m</a:t>
            </a:r>
            <a:r>
              <a:rPr lang="en-US" sz="1800" dirty="0">
                <a:effectLst/>
                <a:latin typeface="Arial" panose="020B0604020202020204" pitchFamily="34" charset="0"/>
                <a:ea typeface="Arial" panose="020B0604020202020204" pitchFamily="34" charset="0"/>
                <a:cs typeface="Arial" panose="020B0604020202020204" pitchFamily="34" charset="0"/>
              </a:rPr>
              <a:t>.</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5</a:t>
            </a:r>
            <a:r>
              <a:rPr lang="en-US" sz="1800" spc="5" dirty="0">
                <a:effectLst/>
                <a:latin typeface="Arial" panose="020B0604020202020204" pitchFamily="34" charset="0"/>
                <a:ea typeface="Arial" panose="020B0604020202020204" pitchFamily="34" charset="0"/>
                <a:cs typeface="Arial" panose="020B0604020202020204" pitchFamily="34" charset="0"/>
              </a:rPr>
              <a:t>:</a:t>
            </a:r>
            <a:r>
              <a:rPr lang="en-US" sz="1800" dirty="0">
                <a:effectLst/>
                <a:latin typeface="Arial" panose="020B0604020202020204" pitchFamily="34" charset="0"/>
                <a:ea typeface="Arial" panose="020B0604020202020204" pitchFamily="34" charset="0"/>
                <a:cs typeface="Arial" panose="020B0604020202020204" pitchFamily="34" charset="0"/>
              </a:rPr>
              <a:t>00</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15" dirty="0">
                <a:effectLst/>
                <a:latin typeface="Arial" panose="020B0604020202020204" pitchFamily="34" charset="0"/>
                <a:ea typeface="Arial" panose="020B0604020202020204" pitchFamily="34" charset="0"/>
                <a:cs typeface="Arial" panose="020B0604020202020204" pitchFamily="34" charset="0"/>
              </a:rPr>
              <a:t>p</a:t>
            </a:r>
            <a:r>
              <a:rPr lang="en-US" sz="1800" spc="5" dirty="0">
                <a:effectLst/>
                <a:latin typeface="Arial" panose="020B0604020202020204" pitchFamily="34" charset="0"/>
                <a:ea typeface="Arial" panose="020B0604020202020204" pitchFamily="34" charset="0"/>
                <a:cs typeface="Arial" panose="020B0604020202020204" pitchFamily="34" charset="0"/>
              </a:rPr>
              <a:t>.</a:t>
            </a:r>
            <a:r>
              <a:rPr lang="en-US" sz="1800" spc="-10" dirty="0">
                <a:effectLst/>
                <a:latin typeface="Arial" panose="020B0604020202020204" pitchFamily="34" charset="0"/>
                <a:ea typeface="Arial" panose="020B0604020202020204" pitchFamily="34" charset="0"/>
                <a:cs typeface="Arial" panose="020B0604020202020204" pitchFamily="34" charset="0"/>
              </a:rPr>
              <a:t>m</a:t>
            </a:r>
            <a:r>
              <a:rPr lang="en-US" sz="1800" dirty="0">
                <a:effectLst/>
                <a:latin typeface="Arial" panose="020B0604020202020204" pitchFamily="34" charset="0"/>
                <a:ea typeface="Arial" panose="020B0604020202020204" pitchFamily="34" charset="0"/>
                <a:cs typeface="Arial" panose="020B0604020202020204" pitchFamily="34" charset="0"/>
              </a:rPr>
              <a:t>.</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C</a:t>
            </a:r>
            <a:r>
              <a:rPr lang="en-US" sz="1800" dirty="0">
                <a:effectLst/>
                <a:latin typeface="Arial" panose="020B0604020202020204" pitchFamily="34" charset="0"/>
                <a:ea typeface="Arial" panose="020B0604020202020204" pitchFamily="34" charset="0"/>
                <a:cs typeface="Arial" panose="020B0604020202020204" pitchFamily="34" charset="0"/>
              </a:rPr>
              <a:t>T</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or </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eque</a:t>
            </a:r>
            <a:r>
              <a:rPr lang="en-US" sz="1800" spc="-10" dirty="0">
                <a:effectLst/>
                <a:latin typeface="Arial" panose="020B0604020202020204" pitchFamily="34" charset="0"/>
                <a:ea typeface="Arial" panose="020B0604020202020204" pitchFamily="34" charset="0"/>
                <a:cs typeface="Arial" panose="020B0604020202020204" pitchFamily="34" charset="0"/>
              </a:rPr>
              <a:t>s</a:t>
            </a:r>
            <a:r>
              <a:rPr lang="en-US" sz="1800" dirty="0">
                <a:effectLst/>
                <a:latin typeface="Arial" panose="020B0604020202020204" pitchFamily="34" charset="0"/>
                <a:ea typeface="Arial" panose="020B0604020202020204" pitchFamily="34" charset="0"/>
                <a:cs typeface="Arial" panose="020B0604020202020204" pitchFamily="34" charset="0"/>
              </a:rPr>
              <a:t>t</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spc="-10" dirty="0">
                <a:effectLst/>
                <a:latin typeface="Arial" panose="020B0604020202020204" pitchFamily="34" charset="0"/>
                <a:ea typeface="Arial" panose="020B0604020202020204" pitchFamily="34" charset="0"/>
                <a:cs typeface="Arial" panose="020B0604020202020204" pitchFamily="34" charset="0"/>
              </a:rPr>
              <a:t>s</a:t>
            </a:r>
            <a:r>
              <a:rPr lang="en-US" sz="1800" dirty="0">
                <a:effectLst/>
                <a:latin typeface="Arial" panose="020B0604020202020204" pitchFamily="34" charset="0"/>
                <a:ea typeface="Arial" panose="020B0604020202020204" pitchFamily="34" charset="0"/>
                <a:cs typeface="Arial" panose="020B0604020202020204" pitchFamily="34" charset="0"/>
              </a:rPr>
              <a:t>uppo</a:t>
            </a:r>
            <a:r>
              <a:rPr lang="en-US" sz="1800" spc="-10"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t</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by</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e</a:t>
            </a:r>
            <a:r>
              <a:rPr lang="en-US" sz="1800" spc="-5" dirty="0">
                <a:effectLst/>
                <a:latin typeface="Arial" panose="020B0604020202020204" pitchFamily="34" charset="0"/>
                <a:ea typeface="Arial" panose="020B0604020202020204" pitchFamily="34" charset="0"/>
                <a:cs typeface="Arial" panose="020B0604020202020204" pitchFamily="34" charset="0"/>
              </a:rPr>
              <a:t>-</a:t>
            </a:r>
            <a:r>
              <a:rPr lang="en-US" sz="1800" spc="5" dirty="0">
                <a:effectLst/>
                <a:latin typeface="Arial" panose="020B0604020202020204" pitchFamily="34" charset="0"/>
                <a:ea typeface="Arial" panose="020B0604020202020204" pitchFamily="34" charset="0"/>
                <a:cs typeface="Arial" panose="020B0604020202020204" pitchFamily="34" charset="0"/>
              </a:rPr>
              <a:t>m</a:t>
            </a:r>
            <a:r>
              <a:rPr lang="en-US" sz="1800" dirty="0">
                <a:effectLst/>
                <a:latin typeface="Arial" panose="020B0604020202020204" pitchFamily="34" charset="0"/>
                <a:ea typeface="Arial" panose="020B0604020202020204" pitchFamily="34" charset="0"/>
                <a:cs typeface="Arial" panose="020B0604020202020204" pitchFamily="34" charset="0"/>
              </a:rPr>
              <a:t>a</a:t>
            </a:r>
            <a:r>
              <a:rPr lang="en-US" sz="1800" spc="-5" dirty="0">
                <a:effectLst/>
                <a:latin typeface="Arial" panose="020B0604020202020204" pitchFamily="34" charset="0"/>
                <a:ea typeface="Arial" panose="020B0604020202020204" pitchFamily="34" charset="0"/>
                <a:cs typeface="Arial" panose="020B0604020202020204" pitchFamily="34" charset="0"/>
              </a:rPr>
              <a:t>ili</a:t>
            </a:r>
            <a:r>
              <a:rPr lang="en-US" sz="1800" dirty="0">
                <a:effectLst/>
                <a:latin typeface="Arial" panose="020B0604020202020204" pitchFamily="34" charset="0"/>
                <a:ea typeface="Arial" panose="020B0604020202020204" pitchFamily="34" charset="0"/>
                <a:cs typeface="Arial" panose="020B0604020202020204" pitchFamily="34" charset="0"/>
              </a:rPr>
              <a:t>ng </a:t>
            </a:r>
            <a:r>
              <a:rPr lang="en-US" sz="1800" spc="-300" dirty="0">
                <a:solidFill>
                  <a:srgbClr val="0000FF"/>
                </a:solidFill>
                <a:effectLst/>
                <a:latin typeface="Arial" panose="020B0604020202020204" pitchFamily="34" charset="0"/>
                <a:ea typeface="Arial" panose="020B0604020202020204" pitchFamily="34" charset="0"/>
                <a:cs typeface="Arial" panose="020B0604020202020204" pitchFamily="34" charset="0"/>
              </a:rPr>
              <a:t> </a:t>
            </a:r>
            <a:r>
              <a:rPr lang="en-US" sz="1800" u="sng" spc="-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l</a:t>
            </a:r>
            <a:r>
              <a:rPr lang="en-US" sz="1800" u="sng"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asuppo</a:t>
            </a:r>
            <a:r>
              <a:rPr lang="en-US" sz="1800" u="sng" spc="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r</a:t>
            </a:r>
            <a:r>
              <a:rPr lang="en-US" sz="1800" u="sng" spc="-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t@</a:t>
            </a:r>
            <a:r>
              <a:rPr lang="en-US" sz="1800" u="sng"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dxc</a:t>
            </a:r>
            <a:r>
              <a:rPr lang="en-US" sz="1800" u="sng" spc="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a:t>
            </a:r>
            <a:r>
              <a:rPr lang="en-US" sz="1800" u="sng"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c</a:t>
            </a:r>
            <a:r>
              <a:rPr lang="en-US" sz="1800" u="sng" spc="-1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o</a:t>
            </a:r>
            <a:r>
              <a:rPr lang="en-US" sz="1800" u="sng" spc="-5" dirty="0">
                <a:solidFill>
                  <a:srgbClr val="0000FF"/>
                </a:solidFill>
                <a:effectLst/>
                <a:latin typeface="Arial" panose="020B0604020202020204" pitchFamily="34" charset="0"/>
                <a:ea typeface="Arial" panose="020B0604020202020204" pitchFamily="34" charset="0"/>
                <a:cs typeface="Arial" panose="020B0604020202020204" pitchFamily="34" charset="0"/>
                <a:hlinkClick r:id="rId2"/>
              </a:rPr>
              <a:t>m</a:t>
            </a:r>
            <a:r>
              <a:rPr lang="en-US" sz="1800" u="none" strike="noStrike" dirty="0">
                <a:solidFill>
                  <a:srgbClr val="000000"/>
                </a:solidFill>
                <a:effectLst/>
                <a:latin typeface="Arial" panose="020B0604020202020204" pitchFamily="34" charset="0"/>
                <a:ea typeface="Arial" panose="020B0604020202020204" pitchFamily="34" charset="0"/>
                <a:cs typeface="Arial" panose="020B0604020202020204" pitchFamily="34" charset="0"/>
                <a:hlinkClick r:id="rId2"/>
              </a:rPr>
              <a:t>.</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dirty="0">
                <a:effectLst/>
                <a:latin typeface="Arial" panose="020B0604020202020204" pitchFamily="34" charset="0"/>
                <a:ea typeface="Times New Roman" panose="02020603050405020304" pitchFamily="18" charset="0"/>
                <a:cs typeface="Arial" panose="020B0604020202020204" pitchFamily="34" charset="0"/>
              </a:rPr>
              <a:t> </a:t>
            </a:r>
            <a:br>
              <a:rPr lang="en-US" sz="1800" dirty="0">
                <a:effectLst/>
                <a:latin typeface="Arial" panose="020B0604020202020204" pitchFamily="34" charset="0"/>
                <a:ea typeface="Times New Roman" panose="02020603050405020304" pitchFamily="18" charset="0"/>
                <a:cs typeface="Arial" panose="020B0604020202020204" pitchFamily="34" charset="0"/>
              </a:rPr>
            </a:b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n</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15" dirty="0">
                <a:effectLst/>
                <a:latin typeface="Arial" panose="020B0604020202020204" pitchFamily="34" charset="0"/>
                <a:ea typeface="Arial" panose="020B0604020202020204" pitchFamily="34" charset="0"/>
                <a:cs typeface="Arial" panose="020B0604020202020204" pitchFamily="34" charset="0"/>
              </a:rPr>
              <a:t>o</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der </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o</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access</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he</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b="1" spc="-5" dirty="0">
                <a:effectLst/>
                <a:latin typeface="Arial" panose="020B0604020202020204" pitchFamily="34" charset="0"/>
                <a:ea typeface="Arial" panose="020B0604020202020204" pitchFamily="34" charset="0"/>
                <a:cs typeface="Arial" panose="020B0604020202020204" pitchFamily="34" charset="0"/>
              </a:rPr>
              <a:t>El</a:t>
            </a:r>
            <a:r>
              <a:rPr lang="en-US" sz="1800" b="1" dirty="0">
                <a:effectLst/>
                <a:latin typeface="Arial" panose="020B0604020202020204" pitchFamily="34" charset="0"/>
                <a:ea typeface="Arial" panose="020B0604020202020204" pitchFamily="34" charset="0"/>
                <a:cs typeface="Arial" panose="020B0604020202020204" pitchFamily="34" charset="0"/>
              </a:rPr>
              <a:t>ec</a:t>
            </a:r>
            <a:r>
              <a:rPr lang="en-US" sz="1800" b="1" spc="5" dirty="0">
                <a:effectLst/>
                <a:latin typeface="Arial" panose="020B0604020202020204" pitchFamily="34" charset="0"/>
                <a:ea typeface="Arial" panose="020B0604020202020204" pitchFamily="34" charset="0"/>
                <a:cs typeface="Arial" panose="020B0604020202020204" pitchFamily="34" charset="0"/>
              </a:rPr>
              <a:t>t</a:t>
            </a:r>
            <a:r>
              <a:rPr lang="en-US" sz="1800" b="1" dirty="0">
                <a:effectLst/>
                <a:latin typeface="Arial" panose="020B0604020202020204" pitchFamily="34" charset="0"/>
                <a:ea typeface="Arial" panose="020B0604020202020204" pitchFamily="34" charset="0"/>
                <a:cs typeface="Arial" panose="020B0604020202020204" pitchFamily="34" charset="0"/>
              </a:rPr>
              <a:t>ron</a:t>
            </a:r>
            <a:r>
              <a:rPr lang="en-US" sz="1800" b="1" spc="5" dirty="0">
                <a:effectLst/>
                <a:latin typeface="Arial" panose="020B0604020202020204" pitchFamily="34" charset="0"/>
                <a:ea typeface="Arial" panose="020B0604020202020204" pitchFamily="34" charset="0"/>
                <a:cs typeface="Arial" panose="020B0604020202020204" pitchFamily="34" charset="0"/>
              </a:rPr>
              <a:t>i</a:t>
            </a:r>
            <a:r>
              <a:rPr lang="en-US" sz="1800" b="1" dirty="0">
                <a:effectLst/>
                <a:latin typeface="Arial" panose="020B0604020202020204" pitchFamily="34" charset="0"/>
                <a:ea typeface="Arial" panose="020B0604020202020204" pitchFamily="34" charset="0"/>
                <a:cs typeface="Arial" panose="020B0604020202020204" pitchFamily="34" charset="0"/>
              </a:rPr>
              <a:t>c</a:t>
            </a:r>
            <a:r>
              <a:rPr lang="en-US" sz="1800" b="1" spc="-5" dirty="0">
                <a:effectLst/>
                <a:latin typeface="Arial" panose="020B0604020202020204" pitchFamily="34" charset="0"/>
                <a:ea typeface="Arial" panose="020B0604020202020204" pitchFamily="34" charset="0"/>
                <a:cs typeface="Arial" panose="020B0604020202020204" pitchFamily="34" charset="0"/>
              </a:rPr>
              <a:t> P</a:t>
            </a:r>
            <a:r>
              <a:rPr lang="en-US" sz="1800" b="1" spc="-10" dirty="0">
                <a:effectLst/>
                <a:latin typeface="Arial" panose="020B0604020202020204" pitchFamily="34" charset="0"/>
                <a:ea typeface="Arial" panose="020B0604020202020204" pitchFamily="34" charset="0"/>
                <a:cs typeface="Arial" panose="020B0604020202020204" pitchFamily="34" charset="0"/>
              </a:rPr>
              <a:t>r</a:t>
            </a:r>
            <a:r>
              <a:rPr lang="en-US" sz="1800" b="1" spc="5" dirty="0">
                <a:effectLst/>
                <a:latin typeface="Arial" panose="020B0604020202020204" pitchFamily="34" charset="0"/>
                <a:ea typeface="Arial" panose="020B0604020202020204" pitchFamily="34" charset="0"/>
                <a:cs typeface="Arial" panose="020B0604020202020204" pitchFamily="34" charset="0"/>
              </a:rPr>
              <a:t>i</a:t>
            </a:r>
            <a:r>
              <a:rPr lang="en-US" sz="1800" b="1" dirty="0">
                <a:effectLst/>
                <a:latin typeface="Arial" panose="020B0604020202020204" pitchFamily="34" charset="0"/>
                <a:ea typeface="Arial" panose="020B0604020202020204" pitchFamily="34" charset="0"/>
                <a:cs typeface="Arial" panose="020B0604020202020204" pitchFamily="34" charset="0"/>
              </a:rPr>
              <a:t>or </a:t>
            </a:r>
            <a:r>
              <a:rPr lang="en-US" sz="1800" b="1" spc="5" dirty="0">
                <a:effectLst/>
                <a:latin typeface="Arial" panose="020B0604020202020204" pitchFamily="34" charset="0"/>
                <a:ea typeface="Arial" panose="020B0604020202020204" pitchFamily="34" charset="0"/>
                <a:cs typeface="Arial" panose="020B0604020202020204" pitchFamily="34" charset="0"/>
              </a:rPr>
              <a:t>A</a:t>
            </a:r>
            <a:r>
              <a:rPr lang="en-US" sz="1800" b="1" spc="-15" dirty="0">
                <a:effectLst/>
                <a:latin typeface="Arial" panose="020B0604020202020204" pitchFamily="34" charset="0"/>
                <a:ea typeface="Arial" panose="020B0604020202020204" pitchFamily="34" charset="0"/>
                <a:cs typeface="Arial" panose="020B0604020202020204" pitchFamily="34" charset="0"/>
              </a:rPr>
              <a:t>u</a:t>
            </a:r>
            <a:r>
              <a:rPr lang="en-US" sz="1800" b="1" spc="5" dirty="0">
                <a:effectLst/>
                <a:latin typeface="Arial" panose="020B0604020202020204" pitchFamily="34" charset="0"/>
                <a:ea typeface="Arial" panose="020B0604020202020204" pitchFamily="34" charset="0"/>
                <a:cs typeface="Arial" panose="020B0604020202020204" pitchFamily="34" charset="0"/>
              </a:rPr>
              <a:t>t</a:t>
            </a:r>
            <a:r>
              <a:rPr lang="en-US" sz="1800" b="1" dirty="0">
                <a:effectLst/>
                <a:latin typeface="Arial" panose="020B0604020202020204" pitchFamily="34" charset="0"/>
                <a:ea typeface="Arial" panose="020B0604020202020204" pitchFamily="34" charset="0"/>
                <a:cs typeface="Arial" panose="020B0604020202020204" pitchFamily="34" charset="0"/>
              </a:rPr>
              <a:t>ho</a:t>
            </a:r>
            <a:r>
              <a:rPr lang="en-US" sz="1800" b="1" spc="-10" dirty="0">
                <a:effectLst/>
                <a:latin typeface="Arial" panose="020B0604020202020204" pitchFamily="34" charset="0"/>
                <a:ea typeface="Arial" panose="020B0604020202020204" pitchFamily="34" charset="0"/>
                <a:cs typeface="Arial" panose="020B0604020202020204" pitchFamily="34" charset="0"/>
              </a:rPr>
              <a:t>r</a:t>
            </a:r>
            <a:r>
              <a:rPr lang="en-US" sz="1800" b="1" spc="5" dirty="0">
                <a:effectLst/>
                <a:latin typeface="Arial" panose="020B0604020202020204" pitchFamily="34" charset="0"/>
                <a:ea typeface="Arial" panose="020B0604020202020204" pitchFamily="34" charset="0"/>
                <a:cs typeface="Arial" panose="020B0604020202020204" pitchFamily="34" charset="0"/>
              </a:rPr>
              <a:t>i</a:t>
            </a:r>
            <a:r>
              <a:rPr lang="en-US" sz="1800" b="1" spc="-10" dirty="0">
                <a:effectLst/>
                <a:latin typeface="Arial" panose="020B0604020202020204" pitchFamily="34" charset="0"/>
                <a:ea typeface="Arial" panose="020B0604020202020204" pitchFamily="34" charset="0"/>
                <a:cs typeface="Arial" panose="020B0604020202020204" pitchFamily="34" charset="0"/>
              </a:rPr>
              <a:t>z</a:t>
            </a:r>
            <a:r>
              <a:rPr lang="en-US" sz="1800" b="1" dirty="0">
                <a:effectLst/>
                <a:latin typeface="Arial" panose="020B0604020202020204" pitchFamily="34" charset="0"/>
                <a:ea typeface="Arial" panose="020B0604020202020204" pitchFamily="34" charset="0"/>
                <a:cs typeface="Arial" panose="020B0604020202020204" pitchFamily="34" charset="0"/>
              </a:rPr>
              <a:t>a</a:t>
            </a:r>
            <a:r>
              <a:rPr lang="en-US" sz="1800" b="1" spc="5" dirty="0">
                <a:effectLst/>
                <a:latin typeface="Arial" panose="020B0604020202020204" pitchFamily="34" charset="0"/>
                <a:ea typeface="Arial" panose="020B0604020202020204" pitchFamily="34" charset="0"/>
                <a:cs typeface="Arial" panose="020B0604020202020204" pitchFamily="34" charset="0"/>
              </a:rPr>
              <a:t>ti</a:t>
            </a:r>
            <a:r>
              <a:rPr lang="en-US" sz="1800" b="1" dirty="0">
                <a:effectLst/>
                <a:latin typeface="Arial" panose="020B0604020202020204" pitchFamily="34" charset="0"/>
                <a:ea typeface="Arial" panose="020B0604020202020204" pitchFamily="34" charset="0"/>
                <a:cs typeface="Arial" panose="020B0604020202020204" pitchFamily="34" charset="0"/>
              </a:rPr>
              <a:t>on</a:t>
            </a:r>
            <a:r>
              <a:rPr lang="en-US" sz="1800" b="1" spc="-10" dirty="0">
                <a:effectLst/>
                <a:latin typeface="Arial" panose="020B0604020202020204" pitchFamily="34" charset="0"/>
                <a:ea typeface="Arial" panose="020B0604020202020204" pitchFamily="34" charset="0"/>
                <a:cs typeface="Arial" panose="020B0604020202020204" pitchFamily="34" charset="0"/>
              </a:rPr>
              <a:t> </a:t>
            </a:r>
            <a:r>
              <a:rPr lang="en-US" sz="1800" b="1" dirty="0">
                <a:effectLst/>
                <a:latin typeface="Arial" panose="020B0604020202020204" pitchFamily="34" charset="0"/>
                <a:ea typeface="Arial" panose="020B0604020202020204" pitchFamily="34" charset="0"/>
                <a:cs typeface="Arial" panose="020B0604020202020204" pitchFamily="34" charset="0"/>
              </a:rPr>
              <a:t>app</a:t>
            </a:r>
            <a:r>
              <a:rPr lang="en-US" sz="1800" b="1" spc="-5" dirty="0">
                <a:effectLst/>
                <a:latin typeface="Arial" panose="020B0604020202020204" pitchFamily="34" charset="0"/>
                <a:ea typeface="Arial" panose="020B0604020202020204" pitchFamily="34" charset="0"/>
                <a:cs typeface="Arial" panose="020B0604020202020204" pitchFamily="34" charset="0"/>
              </a:rPr>
              <a:t>l</a:t>
            </a:r>
            <a:r>
              <a:rPr lang="en-US" sz="1800" b="1" spc="5" dirty="0">
                <a:effectLst/>
                <a:latin typeface="Arial" panose="020B0604020202020204" pitchFamily="34" charset="0"/>
                <a:ea typeface="Arial" panose="020B0604020202020204" pitchFamily="34" charset="0"/>
                <a:cs typeface="Arial" panose="020B0604020202020204" pitchFamily="34" charset="0"/>
              </a:rPr>
              <a:t>i</a:t>
            </a:r>
            <a:r>
              <a:rPr lang="en-US" sz="1800" b="1" dirty="0">
                <a:effectLst/>
                <a:latin typeface="Arial" panose="020B0604020202020204" pitchFamily="34" charset="0"/>
                <a:ea typeface="Arial" panose="020B0604020202020204" pitchFamily="34" charset="0"/>
                <a:cs typeface="Arial" panose="020B0604020202020204" pitchFamily="34" charset="0"/>
              </a:rPr>
              <a:t>ca</a:t>
            </a:r>
            <a:r>
              <a:rPr lang="en-US" sz="1800" b="1" spc="-10" dirty="0">
                <a:effectLst/>
                <a:latin typeface="Arial" panose="020B0604020202020204" pitchFamily="34" charset="0"/>
                <a:ea typeface="Arial" panose="020B0604020202020204" pitchFamily="34" charset="0"/>
                <a:cs typeface="Arial" panose="020B0604020202020204" pitchFamily="34" charset="0"/>
              </a:rPr>
              <a:t>t</a:t>
            </a:r>
            <a:r>
              <a:rPr lang="en-US" sz="1800" b="1" spc="5" dirty="0">
                <a:effectLst/>
                <a:latin typeface="Arial" panose="020B0604020202020204" pitchFamily="34" charset="0"/>
                <a:ea typeface="Arial" panose="020B0604020202020204" pitchFamily="34" charset="0"/>
                <a:cs typeface="Arial" panose="020B0604020202020204" pitchFamily="34" charset="0"/>
              </a:rPr>
              <a:t>i</a:t>
            </a:r>
            <a:r>
              <a:rPr lang="en-US" sz="1800" b="1" dirty="0">
                <a:effectLst/>
                <a:latin typeface="Arial" panose="020B0604020202020204" pitchFamily="34" charset="0"/>
                <a:ea typeface="Arial" panose="020B0604020202020204" pitchFamily="34" charset="0"/>
                <a:cs typeface="Arial" panose="020B0604020202020204" pitchFamily="34" charset="0"/>
              </a:rPr>
              <a:t>on</a:t>
            </a:r>
            <a:r>
              <a:rPr lang="en-US" sz="1800" dirty="0">
                <a:effectLst/>
                <a:latin typeface="Arial" panose="020B0604020202020204" pitchFamily="34" charset="0"/>
                <a:ea typeface="Arial" panose="020B0604020202020204" pitchFamily="34" charset="0"/>
                <a:cs typeface="Arial" panose="020B0604020202020204" pitchFamily="34" charset="0"/>
              </a:rPr>
              <a:t>, or a</a:t>
            </a:r>
            <a:r>
              <a:rPr lang="en-US" sz="1800" spc="-15" dirty="0">
                <a:effectLst/>
                <a:latin typeface="Arial" panose="020B0604020202020204" pitchFamily="34" charset="0"/>
                <a:ea typeface="Arial" panose="020B0604020202020204" pitchFamily="34" charset="0"/>
                <a:cs typeface="Arial" panose="020B0604020202020204" pitchFamily="34" charset="0"/>
              </a:rPr>
              <a:t>n</a:t>
            </a:r>
            <a:r>
              <a:rPr lang="en-US" sz="1800" dirty="0">
                <a:effectLst/>
                <a:latin typeface="Arial" panose="020B0604020202020204" pitchFamily="34" charset="0"/>
                <a:ea typeface="Arial" panose="020B0604020202020204" pitchFamily="34" charset="0"/>
                <a:cs typeface="Arial" panose="020B0604020202020204" pitchFamily="34" charset="0"/>
              </a:rPr>
              <a:t>y</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o</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h</a:t>
            </a:r>
            <a:r>
              <a:rPr lang="en-US" sz="1800" spc="-15" dirty="0">
                <a:effectLst/>
                <a:latin typeface="Arial" panose="020B0604020202020204" pitchFamily="34" charset="0"/>
                <a:ea typeface="Arial" panose="020B0604020202020204" pitchFamily="34" charset="0"/>
                <a:cs typeface="Arial" panose="020B0604020202020204" pitchFamily="34" charset="0"/>
              </a:rPr>
              <a:t>e</a:t>
            </a:r>
            <a:r>
              <a:rPr lang="en-US" sz="1800" dirty="0">
                <a:effectLst/>
                <a:latin typeface="Arial" panose="020B0604020202020204" pitchFamily="34" charset="0"/>
                <a:ea typeface="Arial" panose="020B0604020202020204" pitchFamily="34" charset="0"/>
                <a:cs typeface="Arial" panose="020B0604020202020204" pitchFamily="34" charset="0"/>
              </a:rPr>
              <a:t>r</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s</a:t>
            </a:r>
            <a:r>
              <a:rPr lang="en-US" sz="1800" spc="-15" dirty="0">
                <a:effectLst/>
                <a:latin typeface="Arial" panose="020B0604020202020204" pitchFamily="34" charset="0"/>
                <a:ea typeface="Arial" panose="020B0604020202020204" pitchFamily="34" charset="0"/>
                <a:cs typeface="Arial" panose="020B0604020202020204" pitchFamily="34" charset="0"/>
              </a:rPr>
              <a:t>e</a:t>
            </a:r>
            <a:r>
              <a:rPr lang="en-US" sz="1800" dirty="0">
                <a:effectLst/>
                <a:latin typeface="Arial" panose="020B0604020202020204" pitchFamily="34" charset="0"/>
                <a:ea typeface="Arial" panose="020B0604020202020204" pitchFamily="34" charset="0"/>
                <a:cs typeface="Arial" panose="020B0604020202020204" pitchFamily="34" charset="0"/>
              </a:rPr>
              <a:t>cu</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e app</a:t>
            </a:r>
            <a:r>
              <a:rPr lang="en-US" sz="1800" spc="-5" dirty="0">
                <a:effectLst/>
                <a:latin typeface="Arial" panose="020B0604020202020204" pitchFamily="34" charset="0"/>
                <a:ea typeface="Arial" panose="020B0604020202020204" pitchFamily="34" charset="0"/>
                <a:cs typeface="Arial" panose="020B0604020202020204" pitchFamily="34" charset="0"/>
              </a:rPr>
              <a:t>li</a:t>
            </a:r>
            <a:r>
              <a:rPr lang="en-US" sz="1800" dirty="0">
                <a:effectLst/>
                <a:latin typeface="Arial" panose="020B0604020202020204" pitchFamily="34" charset="0"/>
                <a:ea typeface="Arial" panose="020B0604020202020204" pitchFamily="34" charset="0"/>
                <a:cs typeface="Arial" panose="020B0604020202020204" pitchFamily="34" charset="0"/>
              </a:rPr>
              <a:t>ca</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on,</a:t>
            </a:r>
            <a:r>
              <a:rPr lang="en-US" sz="1800" spc="1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use</a:t>
            </a:r>
            <a:r>
              <a:rPr lang="en-US" sz="1800" spc="-10"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s</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m</a:t>
            </a:r>
            <a:r>
              <a:rPr lang="en-US" sz="1800" dirty="0">
                <a:effectLst/>
                <a:latin typeface="Arial" panose="020B0604020202020204" pitchFamily="34" charset="0"/>
                <a:ea typeface="Arial" panose="020B0604020202020204" pitchFamily="34" charset="0"/>
                <a:cs typeface="Arial" panose="020B0604020202020204" pitchFamily="34" charset="0"/>
              </a:rPr>
              <a:t>ust </a:t>
            </a:r>
            <a:r>
              <a:rPr lang="en-US" sz="1800" spc="-15" dirty="0">
                <a:effectLst/>
                <a:latin typeface="Arial" panose="020B0604020202020204" pitchFamily="34" charset="0"/>
                <a:ea typeface="Arial" panose="020B0604020202020204" pitchFamily="34" charset="0"/>
                <a:cs typeface="Arial" panose="020B0604020202020204" pitchFamily="34" charset="0"/>
              </a:rPr>
              <a:t>n</a:t>
            </a:r>
            <a:r>
              <a:rPr lang="en-US" sz="1800" dirty="0">
                <a:effectLst/>
                <a:latin typeface="Arial" panose="020B0604020202020204" pitchFamily="34" charset="0"/>
                <a:ea typeface="Arial" panose="020B0604020202020204" pitchFamily="34" charset="0"/>
                <a:cs typeface="Arial" panose="020B0604020202020204" pitchFamily="34" charset="0"/>
              </a:rPr>
              <a:t>av</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ga</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e</a:t>
            </a:r>
            <a:r>
              <a:rPr lang="en-US" sz="1800" spc="5" dirty="0">
                <a:effectLst/>
                <a:latin typeface="Arial" panose="020B0604020202020204" pitchFamily="34" charset="0"/>
                <a:ea typeface="Arial" panose="020B0604020202020204" pitchFamily="34" charset="0"/>
                <a:cs typeface="Arial" panose="020B0604020202020204" pitchFamily="34" charset="0"/>
              </a:rPr>
              <a:t> t</a:t>
            </a:r>
            <a:r>
              <a:rPr lang="en-US" sz="1800" spc="-15" dirty="0">
                <a:effectLst/>
                <a:latin typeface="Arial" panose="020B0604020202020204" pitchFamily="34" charset="0"/>
                <a:ea typeface="Arial" panose="020B0604020202020204" pitchFamily="34" charset="0"/>
                <a:cs typeface="Arial" panose="020B0604020202020204" pitchFamily="34" charset="0"/>
              </a:rPr>
              <a:t>h</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ough</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he</a:t>
            </a:r>
            <a:r>
              <a:rPr lang="en-US" sz="1800" spc="-5" dirty="0">
                <a:effectLst/>
                <a:latin typeface="Arial" panose="020B0604020202020204" pitchFamily="34" charset="0"/>
                <a:ea typeface="Arial" panose="020B0604020202020204" pitchFamily="34" charset="0"/>
                <a:cs typeface="Arial" panose="020B0604020202020204" pitchFamily="34" charset="0"/>
              </a:rPr>
              <a:t> P</a:t>
            </a:r>
            <a:r>
              <a:rPr lang="en-US" sz="1800" spc="5" dirty="0">
                <a:effectLst/>
                <a:latin typeface="Arial" panose="020B0604020202020204" pitchFamily="34" charset="0"/>
                <a:ea typeface="Arial" panose="020B0604020202020204" pitchFamily="34" charset="0"/>
                <a:cs typeface="Arial" panose="020B0604020202020204" pitchFamily="34" charset="0"/>
              </a:rPr>
              <a:t>r</a:t>
            </a:r>
            <a:r>
              <a:rPr lang="en-US" sz="1800" dirty="0">
                <a:effectLst/>
                <a:latin typeface="Arial" panose="020B0604020202020204" pitchFamily="34" charset="0"/>
                <a:ea typeface="Arial" panose="020B0604020202020204" pitchFamily="34" charset="0"/>
                <a:cs typeface="Arial" panose="020B0604020202020204" pitchFamily="34" charset="0"/>
              </a:rPr>
              <a:t>ov</a:t>
            </a:r>
            <a:r>
              <a:rPr lang="en-US" sz="1800" spc="-1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der</a:t>
            </a:r>
            <a:r>
              <a:rPr lang="en-US" sz="1800" spc="10"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Log</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n</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s</a:t>
            </a:r>
            <a:r>
              <a:rPr lang="en-US" sz="1800" spc="-15" dirty="0">
                <a:effectLst/>
                <a:latin typeface="Arial" panose="020B0604020202020204" pitchFamily="34" charset="0"/>
                <a:ea typeface="Arial" panose="020B0604020202020204" pitchFamily="34" charset="0"/>
                <a:cs typeface="Arial" panose="020B0604020202020204" pitchFamily="34" charset="0"/>
              </a:rPr>
              <a:t>e</a:t>
            </a:r>
            <a:r>
              <a:rPr lang="en-US" sz="1800" dirty="0">
                <a:effectLst/>
                <a:latin typeface="Arial" panose="020B0604020202020204" pitchFamily="34" charset="0"/>
                <a:ea typeface="Arial" panose="020B0604020202020204" pitchFamily="34" charset="0"/>
                <a:cs typeface="Arial" panose="020B0604020202020204" pitchFamily="34" charset="0"/>
              </a:rPr>
              <a:t>c</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on</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spc="-15" dirty="0">
                <a:effectLst/>
                <a:latin typeface="Arial" panose="020B0604020202020204" pitchFamily="34" charset="0"/>
                <a:ea typeface="Arial" panose="020B0604020202020204" pitchFamily="34" charset="0"/>
                <a:cs typeface="Arial" panose="020B0604020202020204" pitchFamily="34" charset="0"/>
              </a:rPr>
              <a:t>o</a:t>
            </a:r>
            <a:r>
              <a:rPr lang="en-US" sz="1800" dirty="0">
                <a:effectLst/>
                <a:latin typeface="Arial" panose="020B0604020202020204" pitchFamily="34" charset="0"/>
                <a:ea typeface="Arial" panose="020B0604020202020204" pitchFamily="34" charset="0"/>
                <a:cs typeface="Arial" panose="020B0604020202020204" pitchFamily="34" charset="0"/>
              </a:rPr>
              <a:t>f </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he</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Lou</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s</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ana</a:t>
            </a:r>
            <a:r>
              <a:rPr lang="en-US" sz="1800" spc="5" dirty="0">
                <a:effectLst/>
                <a:latin typeface="Arial" panose="020B0604020202020204" pitchFamily="34" charset="0"/>
                <a:ea typeface="Arial" panose="020B0604020202020204" pitchFamily="34" charset="0"/>
                <a:cs typeface="Arial" panose="020B0604020202020204" pitchFamily="34" charset="0"/>
              </a:rPr>
              <a:t> M</a:t>
            </a:r>
            <a:r>
              <a:rPr lang="en-US" sz="1800" dirty="0">
                <a:effectLst/>
                <a:latin typeface="Arial" panose="020B0604020202020204" pitchFamily="34" charset="0"/>
                <a:ea typeface="Arial" panose="020B0604020202020204" pitchFamily="34" charset="0"/>
                <a:cs typeface="Arial" panose="020B0604020202020204" pitchFamily="34" charset="0"/>
              </a:rPr>
              <a:t>ed</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ca</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dirty="0">
                <a:effectLst/>
                <a:latin typeface="Arial" panose="020B0604020202020204" pitchFamily="34" charset="0"/>
                <a:ea typeface="Arial" panose="020B0604020202020204" pitchFamily="34" charset="0"/>
                <a:cs typeface="Arial" panose="020B0604020202020204" pitchFamily="34" charset="0"/>
              </a:rPr>
              <a:t>d </a:t>
            </a:r>
            <a:r>
              <a:rPr lang="en-US" sz="1800" spc="-5" dirty="0">
                <a:effectLst/>
                <a:latin typeface="Arial" panose="020B0604020202020204" pitchFamily="34" charset="0"/>
                <a:ea typeface="Arial" panose="020B0604020202020204" pitchFamily="34" charset="0"/>
                <a:cs typeface="Arial" panose="020B0604020202020204" pitchFamily="34" charset="0"/>
              </a:rPr>
              <a:t>w</a:t>
            </a:r>
            <a:r>
              <a:rPr lang="en-US" sz="1800" dirty="0">
                <a:effectLst/>
                <a:latin typeface="Arial" panose="020B0604020202020204" pitchFamily="34" charset="0"/>
                <a:ea typeface="Arial" panose="020B0604020202020204" pitchFamily="34" charset="0"/>
                <a:cs typeface="Arial" panose="020B0604020202020204" pitchFamily="34" charset="0"/>
              </a:rPr>
              <a:t>eb</a:t>
            </a:r>
            <a:r>
              <a:rPr lang="en-US" sz="1800" spc="5" dirty="0">
                <a:effectLst/>
                <a:latin typeface="Arial" panose="020B0604020202020204" pitchFamily="34" charset="0"/>
                <a:ea typeface="Arial" panose="020B0604020202020204" pitchFamily="34" charset="0"/>
                <a:cs typeface="Arial" panose="020B0604020202020204" pitchFamily="34" charset="0"/>
              </a:rPr>
              <a:t> </a:t>
            </a:r>
            <a:r>
              <a:rPr lang="en-US" sz="1800" dirty="0">
                <a:effectLst/>
                <a:latin typeface="Arial" panose="020B0604020202020204" pitchFamily="34" charset="0"/>
                <a:ea typeface="Arial" panose="020B0604020202020204" pitchFamily="34" charset="0"/>
                <a:cs typeface="Arial" panose="020B0604020202020204" pitchFamily="34" charset="0"/>
              </a:rPr>
              <a:t>s</a:t>
            </a:r>
            <a:r>
              <a:rPr lang="en-US" sz="1800" spc="-5" dirty="0">
                <a:effectLst/>
                <a:latin typeface="Arial" panose="020B0604020202020204" pitchFamily="34" charset="0"/>
                <a:ea typeface="Arial" panose="020B0604020202020204" pitchFamily="34" charset="0"/>
                <a:cs typeface="Arial" panose="020B0604020202020204" pitchFamily="34" charset="0"/>
              </a:rPr>
              <a:t>i</a:t>
            </a:r>
            <a:r>
              <a:rPr lang="en-US" sz="1800" spc="5" dirty="0">
                <a:effectLst/>
                <a:latin typeface="Arial" panose="020B0604020202020204" pitchFamily="34" charset="0"/>
                <a:ea typeface="Arial" panose="020B0604020202020204" pitchFamily="34" charset="0"/>
                <a:cs typeface="Arial" panose="020B0604020202020204" pitchFamily="34" charset="0"/>
              </a:rPr>
              <a:t>t</a:t>
            </a:r>
            <a:r>
              <a:rPr lang="en-US" sz="1800" dirty="0">
                <a:effectLst/>
                <a:latin typeface="Arial" panose="020B0604020202020204" pitchFamily="34" charset="0"/>
                <a:ea typeface="Arial" panose="020B0604020202020204" pitchFamily="34" charset="0"/>
                <a:cs typeface="Arial" panose="020B0604020202020204" pitchFamily="34" charset="0"/>
              </a:rPr>
              <a:t>e.</a:t>
            </a:r>
            <a:br>
              <a:rPr lang="en-US" sz="1800" dirty="0">
                <a:effectLst/>
                <a:latin typeface="Arial" panose="020B0604020202020204" pitchFamily="34" charset="0"/>
                <a:ea typeface="Times New Roman" panose="02020603050405020304" pitchFamily="18"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21" name="Rectangle 27">
            <a:extLst>
              <a:ext uri="{FF2B5EF4-FFF2-40B4-BE49-F238E27FC236}">
                <a16:creationId xmlns:a16="http://schemas.microsoft.com/office/drawing/2014/main" id="{8E453795-E5AC-4EEB-8AE6-2EA7F4D4EA83}"/>
              </a:ext>
            </a:extLst>
          </p:cNvPr>
          <p:cNvSpPr>
            <a:spLocks noChangeArrowheads="1"/>
          </p:cNvSpPr>
          <p:nvPr/>
        </p:nvSpPr>
        <p:spPr bwMode="auto">
          <a:xfrm>
            <a:off x="125730" y="1245870"/>
            <a:ext cx="1631542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240" tIns="457056" rIns="825240" bIns="177744" numCol="1" anchor="ctr" anchorCtr="0" compatLnSpc="1">
            <a:prstTxWarp prst="textNoShape">
              <a:avLst/>
            </a:prstTxWarp>
            <a:spAutoFit/>
          </a:bodyPr>
          <a:lstStyle/>
          <a:p>
            <a:endParaRPr lang="en-US"/>
          </a:p>
        </p:txBody>
      </p:sp>
      <p:grpSp>
        <p:nvGrpSpPr>
          <p:cNvPr id="22" name="Group 24">
            <a:extLst>
              <a:ext uri="{FF2B5EF4-FFF2-40B4-BE49-F238E27FC236}">
                <a16:creationId xmlns:a16="http://schemas.microsoft.com/office/drawing/2014/main" id="{C48812D4-A39C-46A8-AF2F-270192C9CE6C}"/>
              </a:ext>
            </a:extLst>
          </p:cNvPr>
          <p:cNvGrpSpPr>
            <a:grpSpLocks/>
          </p:cNvGrpSpPr>
          <p:nvPr/>
        </p:nvGrpSpPr>
        <p:grpSpPr bwMode="auto">
          <a:xfrm>
            <a:off x="1604644" y="3051810"/>
            <a:ext cx="7962265" cy="3623310"/>
            <a:chOff x="1465" y="785"/>
            <a:chExt cx="9370" cy="4313"/>
          </a:xfrm>
        </p:grpSpPr>
        <p:pic>
          <p:nvPicPr>
            <p:cNvPr id="2074" name="Picture 26">
              <a:extLst>
                <a:ext uri="{FF2B5EF4-FFF2-40B4-BE49-F238E27FC236}">
                  <a16:creationId xmlns:a16="http://schemas.microsoft.com/office/drawing/2014/main" id="{AB657ABE-EB57-4A91-9CEA-5613DF58F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 y="790"/>
              <a:ext cx="9360" cy="4303"/>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25">
              <a:extLst>
                <a:ext uri="{FF2B5EF4-FFF2-40B4-BE49-F238E27FC236}">
                  <a16:creationId xmlns:a16="http://schemas.microsoft.com/office/drawing/2014/main" id="{D132F881-8CF2-44C6-B3B1-8E6429E26380}"/>
                </a:ext>
              </a:extLst>
            </p:cNvPr>
            <p:cNvSpPr>
              <a:spLocks/>
            </p:cNvSpPr>
            <p:nvPr/>
          </p:nvSpPr>
          <p:spPr bwMode="auto">
            <a:xfrm>
              <a:off x="1468" y="787"/>
              <a:ext cx="9365" cy="4308"/>
            </a:xfrm>
            <a:custGeom>
              <a:avLst/>
              <a:gdLst>
                <a:gd name="T0" fmla="+- 0 1468 1468"/>
                <a:gd name="T1" fmla="*/ T0 w 9365"/>
                <a:gd name="T2" fmla="+- 0 787 787"/>
                <a:gd name="T3" fmla="*/ 787 h 4308"/>
                <a:gd name="T4" fmla="+- 0 10833 1468"/>
                <a:gd name="T5" fmla="*/ T4 w 9365"/>
                <a:gd name="T6" fmla="+- 0 787 787"/>
                <a:gd name="T7" fmla="*/ 787 h 4308"/>
                <a:gd name="T8" fmla="+- 0 10833 1468"/>
                <a:gd name="T9" fmla="*/ T8 w 9365"/>
                <a:gd name="T10" fmla="+- 0 5095 787"/>
                <a:gd name="T11" fmla="*/ 5095 h 4308"/>
                <a:gd name="T12" fmla="+- 0 1468 1468"/>
                <a:gd name="T13" fmla="*/ T12 w 9365"/>
                <a:gd name="T14" fmla="+- 0 5095 787"/>
                <a:gd name="T15" fmla="*/ 5095 h 4308"/>
                <a:gd name="T16" fmla="+- 0 1468 1468"/>
                <a:gd name="T17" fmla="*/ T16 w 9365"/>
                <a:gd name="T18" fmla="+- 0 787 787"/>
                <a:gd name="T19" fmla="*/ 787 h 4308"/>
              </a:gdLst>
              <a:ahLst/>
              <a:cxnLst>
                <a:cxn ang="0">
                  <a:pos x="T1" y="T3"/>
                </a:cxn>
                <a:cxn ang="0">
                  <a:pos x="T5" y="T7"/>
                </a:cxn>
                <a:cxn ang="0">
                  <a:pos x="T9" y="T11"/>
                </a:cxn>
                <a:cxn ang="0">
                  <a:pos x="T13" y="T15"/>
                </a:cxn>
                <a:cxn ang="0">
                  <a:pos x="T17" y="T19"/>
                </a:cxn>
              </a:cxnLst>
              <a:rect l="0" t="0" r="r" b="b"/>
              <a:pathLst>
                <a:path w="9365" h="4308">
                  <a:moveTo>
                    <a:pt x="0" y="0"/>
                  </a:moveTo>
                  <a:lnTo>
                    <a:pt x="9365" y="0"/>
                  </a:lnTo>
                  <a:lnTo>
                    <a:pt x="9365" y="4308"/>
                  </a:lnTo>
                  <a:lnTo>
                    <a:pt x="0" y="4308"/>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4" name="Rectangle 28">
            <a:extLst>
              <a:ext uri="{FF2B5EF4-FFF2-40B4-BE49-F238E27FC236}">
                <a16:creationId xmlns:a16="http://schemas.microsoft.com/office/drawing/2014/main" id="{73095791-CC1A-46C2-95CF-20920AFEC8BD}"/>
              </a:ext>
            </a:extLst>
          </p:cNvPr>
          <p:cNvSpPr>
            <a:spLocks noChangeArrowheads="1"/>
          </p:cNvSpPr>
          <p:nvPr/>
        </p:nvSpPr>
        <p:spPr bwMode="auto">
          <a:xfrm>
            <a:off x="152400" y="1678103"/>
            <a:ext cx="1628875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Open a web browser and enter the URL for Louisiana Medicaid at </a:t>
            </a:r>
            <a:r>
              <a:rPr kumimoji="0" lang="en-US" altLang="en-US" sz="1600" b="0" i="0" u="none" strike="noStrike" cap="none" normalizeH="0" baseline="0" dirty="0">
                <a:ln>
                  <a:noFill/>
                </a:ln>
                <a:solidFill>
                  <a:srgbClr val="0000FF"/>
                </a:solidFill>
                <a:effectLst/>
                <a:latin typeface="Arial" panose="020B0604020202020204" pitchFamily="34" charset="0"/>
                <a:ea typeface="Arial" panose="020B0604020202020204" pitchFamily="34" charset="0"/>
              </a:rPr>
              <a:t> </a:t>
            </a:r>
            <a:r>
              <a:rPr kumimoji="0" lang="en-US" altLang="en-US" sz="1600" b="0" i="0" u="none" strike="noStrike" cap="none" normalizeH="0" baseline="0" dirty="0">
                <a:ln>
                  <a:noFill/>
                </a:ln>
                <a:solidFill>
                  <a:srgbClr val="0000FF"/>
                </a:solidFill>
                <a:effectLst/>
                <a:latin typeface="Arial" panose="020B0604020202020204" pitchFamily="34" charset="0"/>
                <a:ea typeface="Arial" panose="020B0604020202020204" pitchFamily="34" charset="0"/>
                <a:hlinkClick r:id="rId4"/>
              </a:rPr>
              <a:t>www.lamedicaid.com</a:t>
            </a: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hlinkClick r:id="rId4"/>
              </a:rPr>
              <a:t>.</a:t>
            </a: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 Click the </a:t>
            </a:r>
            <a:r>
              <a:rPr kumimoji="0" lang="en-US" altLang="en-US" sz="16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Provider Login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0000"/>
                </a:solidFill>
                <a:latin typeface="Arial" panose="020B0604020202020204" pitchFamily="34" charset="0"/>
                <a:ea typeface="Arial" panose="020B0604020202020204" pitchFamily="34" charset="0"/>
              </a:rPr>
              <a:t>              </a:t>
            </a: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link under </a:t>
            </a:r>
            <a:r>
              <a:rPr kumimoji="0" lang="en-US" altLang="en-US" sz="1600" b="1" i="0" u="none" strike="noStrike" cap="none" normalizeH="0" baseline="0" dirty="0">
                <a:ln>
                  <a:noFill/>
                </a:ln>
                <a:solidFill>
                  <a:srgbClr val="000000"/>
                </a:solidFill>
                <a:effectLst/>
                <a:latin typeface="Arial" panose="020B0604020202020204" pitchFamily="34" charset="0"/>
                <a:ea typeface="Arial" panose="020B0604020202020204" pitchFamily="34" charset="0"/>
              </a:rPr>
              <a:t>Provider Tools </a:t>
            </a:r>
            <a:r>
              <a:rPr kumimoji="0" lang="en-US" altLang="en-US" sz="1600" b="0" i="0" u="none" strike="noStrike" cap="none" normalizeH="0" baseline="0" dirty="0">
                <a:ln>
                  <a:noFill/>
                </a:ln>
                <a:solidFill>
                  <a:srgbClr val="000000"/>
                </a:solidFill>
                <a:effectLst/>
                <a:latin typeface="Arial" panose="020B0604020202020204" pitchFamily="34" charset="0"/>
                <a:ea typeface="Arial" panose="020B0604020202020204" pitchFamily="34" charset="0"/>
              </a:rPr>
              <a:t>on the left side of the main menu to continue.</a:t>
            </a:r>
            <a:endPar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 name="Slide Number Placeholder 2">
            <a:extLst>
              <a:ext uri="{FF2B5EF4-FFF2-40B4-BE49-F238E27FC236}">
                <a16:creationId xmlns:a16="http://schemas.microsoft.com/office/drawing/2014/main" id="{C032768D-BADA-4133-AE8B-43788F507B82}"/>
              </a:ext>
            </a:extLst>
          </p:cNvPr>
          <p:cNvSpPr>
            <a:spLocks noGrp="1"/>
          </p:cNvSpPr>
          <p:nvPr>
            <p:ph type="sldNum" sz="quarter" idx="12"/>
          </p:nvPr>
        </p:nvSpPr>
        <p:spPr/>
        <p:txBody>
          <a:bodyPr/>
          <a:lstStyle/>
          <a:p>
            <a:fld id="{D76D9D55-BB22-48A8-A5AB-75F32371B4BF}" type="slidenum">
              <a:rPr lang="en-US" smtClean="0"/>
              <a:t>16</a:t>
            </a:fld>
            <a:endParaRPr lang="en-US"/>
          </a:p>
        </p:txBody>
      </p:sp>
    </p:spTree>
    <p:extLst>
      <p:ext uri="{BB962C8B-B14F-4D97-AF65-F5344CB8AC3E}">
        <p14:creationId xmlns:p14="http://schemas.microsoft.com/office/powerpoint/2010/main" val="1778443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3B55FBA-A2D4-498F-B20B-511C4F003B44}"/>
              </a:ext>
            </a:extLst>
          </p:cNvPr>
          <p:cNvSpPr txBox="1"/>
          <p:nvPr/>
        </p:nvSpPr>
        <p:spPr>
          <a:xfrm>
            <a:off x="1545772" y="250371"/>
            <a:ext cx="13197846" cy="2575064"/>
          </a:xfrm>
          <a:prstGeom prst="rect">
            <a:avLst/>
          </a:prstGeom>
          <a:noFill/>
        </p:spPr>
        <p:txBody>
          <a:bodyPr wrap="square">
            <a:spAutoFit/>
          </a:bodyPr>
          <a:lstStyle/>
          <a:p>
            <a:pPr marL="88900" marR="0">
              <a:spcBef>
                <a:spcPts val="160"/>
              </a:spcBef>
              <a:spcAft>
                <a:spcPts val="0"/>
              </a:spcAft>
            </a:pPr>
            <a:r>
              <a:rPr lang="en-US" sz="1600" spc="-5" dirty="0">
                <a:effectLst/>
                <a:latin typeface="Arial" panose="020B0604020202020204" pitchFamily="34" charset="0"/>
                <a:ea typeface="Arial" panose="020B0604020202020204" pitchFamily="34" charset="0"/>
              </a:rPr>
              <a:t>A</a:t>
            </a:r>
            <a:r>
              <a:rPr lang="en-US" sz="1600" dirty="0">
                <a:effectLst/>
                <a:latin typeface="Arial" panose="020B0604020202020204" pitchFamily="34" charset="0"/>
                <a:ea typeface="Arial" panose="020B0604020202020204" pitchFamily="34" charset="0"/>
              </a:rPr>
              <a:t>t</a:t>
            </a:r>
            <a:r>
              <a:rPr lang="en-US" sz="1600" spc="10" dirty="0">
                <a:effectLst/>
                <a:latin typeface="Arial" panose="020B0604020202020204" pitchFamily="34" charset="0"/>
                <a:ea typeface="Arial" panose="020B0604020202020204" pitchFamily="34" charset="0"/>
              </a:rPr>
              <a:t> </a:t>
            </a:r>
            <a:r>
              <a:rPr lang="en-US" sz="1600" spc="5" dirty="0">
                <a:effectLst/>
                <a:latin typeface="Arial" panose="020B0604020202020204" pitchFamily="34" charset="0"/>
                <a:ea typeface="Arial" panose="020B0604020202020204" pitchFamily="34" charset="0"/>
              </a:rPr>
              <a:t>t</a:t>
            </a:r>
            <a:r>
              <a:rPr lang="en-US" sz="1600" dirty="0">
                <a:effectLst/>
                <a:latin typeface="Arial" panose="020B0604020202020204" pitchFamily="34" charset="0"/>
                <a:ea typeface="Arial" panose="020B0604020202020204" pitchFamily="34" charset="0"/>
              </a:rPr>
              <a:t>he</a:t>
            </a:r>
            <a:r>
              <a:rPr lang="en-US" sz="1600" spc="-5" dirty="0">
                <a:effectLst/>
                <a:latin typeface="Arial" panose="020B0604020202020204" pitchFamily="34" charset="0"/>
                <a:ea typeface="Arial" panose="020B0604020202020204" pitchFamily="34" charset="0"/>
              </a:rPr>
              <a:t> U</a:t>
            </a:r>
            <a:r>
              <a:rPr lang="en-US" sz="1600" dirty="0">
                <a:effectLst/>
                <a:latin typeface="Arial" panose="020B0604020202020204" pitchFamily="34" charset="0"/>
                <a:ea typeface="Arial" panose="020B0604020202020204" pitchFamily="34" charset="0"/>
              </a:rPr>
              <a:t>ser Log</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n</a:t>
            </a:r>
            <a:r>
              <a:rPr lang="en-US" sz="1600" spc="5" dirty="0">
                <a:effectLst/>
                <a:latin typeface="Arial" panose="020B0604020202020204" pitchFamily="34" charset="0"/>
                <a:ea typeface="Arial" panose="020B0604020202020204" pitchFamily="34" charset="0"/>
              </a:rPr>
              <a:t> </a:t>
            </a:r>
            <a:r>
              <a:rPr lang="en-US" sz="1600" spc="-10" dirty="0">
                <a:effectLst/>
                <a:latin typeface="Arial" panose="020B0604020202020204" pitchFamily="34" charset="0"/>
                <a:ea typeface="Arial" panose="020B0604020202020204" pitchFamily="34" charset="0"/>
              </a:rPr>
              <a:t>s</a:t>
            </a:r>
            <a:r>
              <a:rPr lang="en-US" sz="1600" dirty="0">
                <a:effectLst/>
                <a:latin typeface="Arial" panose="020B0604020202020204" pitchFamily="34" charset="0"/>
                <a:ea typeface="Arial" panose="020B0604020202020204" pitchFamily="34" charset="0"/>
              </a:rPr>
              <a:t>c</a:t>
            </a:r>
            <a:r>
              <a:rPr lang="en-US" sz="1600" spc="5" dirty="0">
                <a:effectLst/>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ee</a:t>
            </a:r>
            <a:r>
              <a:rPr lang="en-US" sz="1600" spc="-15" dirty="0">
                <a:effectLst/>
                <a:latin typeface="Arial" panose="020B0604020202020204" pitchFamily="34" charset="0"/>
                <a:ea typeface="Arial" panose="020B0604020202020204" pitchFamily="34" charset="0"/>
              </a:rPr>
              <a:t>n</a:t>
            </a:r>
            <a:r>
              <a:rPr lang="en-US" sz="1600" dirty="0">
                <a:effectLst/>
                <a:latin typeface="Arial" panose="020B0604020202020204" pitchFamily="34" charset="0"/>
                <a:ea typeface="Arial" panose="020B0604020202020204" pitchFamily="34" charset="0"/>
              </a:rPr>
              <a:t>,</a:t>
            </a:r>
            <a:r>
              <a:rPr lang="en-US" sz="1600" spc="1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us</a:t>
            </a:r>
            <a:r>
              <a:rPr lang="en-US" sz="1600" spc="-15" dirty="0">
                <a:effectLst/>
                <a:latin typeface="Arial" panose="020B0604020202020204" pitchFamily="34" charset="0"/>
                <a:ea typeface="Arial" panose="020B0604020202020204" pitchFamily="34" charset="0"/>
              </a:rPr>
              <a:t>e</a:t>
            </a:r>
            <a:r>
              <a:rPr lang="en-US" sz="1600" spc="5" dirty="0">
                <a:effectLst/>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s</a:t>
            </a:r>
            <a:r>
              <a:rPr lang="en-US" sz="1600" spc="-5" dirty="0">
                <a:effectLst/>
                <a:latin typeface="Arial" panose="020B0604020202020204" pitchFamily="34" charset="0"/>
                <a:ea typeface="Arial" panose="020B0604020202020204" pitchFamily="34" charset="0"/>
              </a:rPr>
              <a:t> </a:t>
            </a:r>
            <a:r>
              <a:rPr lang="en-US" sz="1600" spc="5" dirty="0">
                <a:effectLst/>
                <a:latin typeface="Arial" panose="020B0604020202020204" pitchFamily="34" charset="0"/>
                <a:ea typeface="Arial" panose="020B0604020202020204" pitchFamily="34" charset="0"/>
              </a:rPr>
              <a:t>m</a:t>
            </a:r>
            <a:r>
              <a:rPr lang="en-US" sz="1600" dirty="0">
                <a:effectLst/>
                <a:latin typeface="Arial" panose="020B0604020202020204" pitchFamily="34" charset="0"/>
                <a:ea typeface="Arial" panose="020B0604020202020204" pitchFamily="34" charset="0"/>
              </a:rPr>
              <a:t>u</a:t>
            </a:r>
            <a:r>
              <a:rPr lang="en-US" sz="1600" spc="-10" dirty="0">
                <a:effectLst/>
                <a:latin typeface="Arial" panose="020B0604020202020204" pitchFamily="34" charset="0"/>
                <a:ea typeface="Arial" panose="020B0604020202020204" pitchFamily="34" charset="0"/>
              </a:rPr>
              <a:t>s</a:t>
            </a:r>
            <a:r>
              <a:rPr lang="en-US" sz="1600" dirty="0">
                <a:effectLst/>
                <a:latin typeface="Arial" panose="020B0604020202020204" pitchFamily="34" charset="0"/>
                <a:ea typeface="Arial" panose="020B0604020202020204" pitchFamily="34" charset="0"/>
              </a:rPr>
              <a:t>t</a:t>
            </a:r>
            <a:r>
              <a:rPr lang="en-US" sz="1600" spc="10" dirty="0">
                <a:effectLst/>
                <a:latin typeface="Arial" panose="020B0604020202020204" pitchFamily="34" charset="0"/>
                <a:ea typeface="Arial" panose="020B0604020202020204" pitchFamily="34" charset="0"/>
              </a:rPr>
              <a:t> </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np</a:t>
            </a:r>
            <a:r>
              <a:rPr lang="en-US" sz="1600" spc="-15" dirty="0">
                <a:effectLst/>
                <a:latin typeface="Arial" panose="020B0604020202020204" pitchFamily="34" charset="0"/>
                <a:ea typeface="Arial" panose="020B0604020202020204" pitchFamily="34" charset="0"/>
              </a:rPr>
              <a:t>u</a:t>
            </a:r>
            <a:r>
              <a:rPr lang="en-US" sz="1600" dirty="0">
                <a:effectLst/>
                <a:latin typeface="Arial" panose="020B0604020202020204" pitchFamily="34" charset="0"/>
                <a:ea typeface="Arial" panose="020B0604020202020204" pitchFamily="34" charset="0"/>
              </a:rPr>
              <a:t>t </a:t>
            </a:r>
            <a:r>
              <a:rPr lang="en-US" sz="1600" spc="5" dirty="0">
                <a:effectLst/>
                <a:latin typeface="Arial" panose="020B0604020202020204" pitchFamily="34" charset="0"/>
                <a:ea typeface="Arial" panose="020B0604020202020204" pitchFamily="34" charset="0"/>
              </a:rPr>
              <a:t>t</a:t>
            </a:r>
            <a:r>
              <a:rPr lang="en-US" sz="1600" dirty="0">
                <a:effectLst/>
                <a:latin typeface="Arial" panose="020B0604020202020204" pitchFamily="34" charset="0"/>
                <a:ea typeface="Arial" panose="020B0604020202020204" pitchFamily="34" charset="0"/>
              </a:rPr>
              <a:t>he</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r</a:t>
            </a:r>
            <a:r>
              <a:rPr lang="en-US" sz="1600" spc="15" dirty="0">
                <a:effectLst/>
                <a:latin typeface="Arial" panose="020B0604020202020204" pitchFamily="34" charset="0"/>
                <a:ea typeface="Arial" panose="020B0604020202020204" pitchFamily="34" charset="0"/>
              </a:rPr>
              <a:t> </a:t>
            </a:r>
            <a:r>
              <a:rPr lang="en-US" sz="1600" spc="-15" dirty="0">
                <a:effectLst/>
                <a:latin typeface="Arial" panose="020B0604020202020204" pitchFamily="34" charset="0"/>
                <a:ea typeface="Arial" panose="020B0604020202020204" pitchFamily="34" charset="0"/>
              </a:rPr>
              <a:t>L</a:t>
            </a:r>
            <a:r>
              <a:rPr lang="en-US" sz="1600" dirty="0">
                <a:effectLst/>
                <a:latin typeface="Arial" panose="020B0604020202020204" pitchFamily="34" charset="0"/>
                <a:ea typeface="Arial" panose="020B0604020202020204" pitchFamily="34" charset="0"/>
              </a:rPr>
              <a:t>og</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n</a:t>
            </a:r>
            <a:r>
              <a:rPr lang="en-US" sz="1600" spc="5" dirty="0">
                <a:effectLst/>
                <a:latin typeface="Arial" panose="020B0604020202020204" pitchFamily="34" charset="0"/>
                <a:ea typeface="Arial" panose="020B0604020202020204" pitchFamily="34" charset="0"/>
              </a:rPr>
              <a:t> I</a:t>
            </a:r>
            <a:r>
              <a:rPr lang="en-US" sz="1600" dirty="0">
                <a:effectLst/>
                <a:latin typeface="Arial" panose="020B0604020202020204" pitchFamily="34" charset="0"/>
                <a:ea typeface="Arial" panose="020B0604020202020204" pitchFamily="34" charset="0"/>
              </a:rPr>
              <a:t>D and</a:t>
            </a:r>
            <a:r>
              <a:rPr lang="en-US" sz="1600" spc="-5" dirty="0">
                <a:effectLst/>
                <a:latin typeface="Arial" panose="020B0604020202020204" pitchFamily="34" charset="0"/>
                <a:ea typeface="Arial" panose="020B0604020202020204" pitchFamily="34" charset="0"/>
              </a:rPr>
              <a:t> P</a:t>
            </a:r>
            <a:r>
              <a:rPr lang="en-US" sz="1600" dirty="0">
                <a:effectLst/>
                <a:latin typeface="Arial" panose="020B0604020202020204" pitchFamily="34" charset="0"/>
                <a:ea typeface="Arial" panose="020B0604020202020204" pitchFamily="34" charset="0"/>
              </a:rPr>
              <a:t>ass</a:t>
            </a:r>
            <a:r>
              <a:rPr lang="en-US" sz="1600" spc="-5" dirty="0">
                <a:effectLst/>
                <a:latin typeface="Arial" panose="020B0604020202020204" pitchFamily="34" charset="0"/>
                <a:ea typeface="Arial" panose="020B0604020202020204" pitchFamily="34" charset="0"/>
              </a:rPr>
              <a:t>w</a:t>
            </a:r>
            <a:r>
              <a:rPr lang="en-US" sz="1600" dirty="0">
                <a:effectLst/>
                <a:latin typeface="Arial" panose="020B0604020202020204" pitchFamily="34" charset="0"/>
                <a:ea typeface="Arial" panose="020B0604020202020204" pitchFamily="34" charset="0"/>
              </a:rPr>
              <a:t>o</a:t>
            </a:r>
            <a:r>
              <a:rPr lang="en-US" sz="1600" spc="5" dirty="0">
                <a:effectLst/>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d</a:t>
            </a:r>
            <a:r>
              <a:rPr lang="en-US" sz="1600" spc="-5" dirty="0">
                <a:effectLst/>
                <a:latin typeface="Arial" panose="020B0604020202020204" pitchFamily="34" charset="0"/>
                <a:ea typeface="Arial" panose="020B0604020202020204" pitchFamily="34" charset="0"/>
              </a:rPr>
              <a:t> </a:t>
            </a:r>
            <a:r>
              <a:rPr lang="en-US" sz="1600" spc="-15" dirty="0">
                <a:effectLst/>
                <a:latin typeface="Arial" panose="020B0604020202020204" pitchFamily="34" charset="0"/>
                <a:ea typeface="Arial" panose="020B0604020202020204" pitchFamily="34" charset="0"/>
              </a:rPr>
              <a:t>b</a:t>
            </a:r>
            <a:r>
              <a:rPr lang="en-US" sz="1600" dirty="0">
                <a:effectLst/>
                <a:latin typeface="Arial" panose="020B0604020202020204" pitchFamily="34" charset="0"/>
                <a:ea typeface="Arial" panose="020B0604020202020204" pitchFamily="34" charset="0"/>
              </a:rPr>
              <a:t>e</a:t>
            </a:r>
            <a:r>
              <a:rPr lang="en-US" sz="1600" spc="5" dirty="0">
                <a:effectLst/>
                <a:latin typeface="Arial" panose="020B0604020202020204" pitchFamily="34" charset="0"/>
                <a:ea typeface="Arial" panose="020B0604020202020204" pitchFamily="34" charset="0"/>
              </a:rPr>
              <a:t>f</a:t>
            </a:r>
            <a:r>
              <a:rPr lang="en-US" sz="1600" dirty="0">
                <a:effectLst/>
                <a:latin typeface="Arial" panose="020B0604020202020204" pitchFamily="34" charset="0"/>
                <a:ea typeface="Arial" panose="020B0604020202020204" pitchFamily="34" charset="0"/>
              </a:rPr>
              <a:t>o</a:t>
            </a:r>
            <a:r>
              <a:rPr lang="en-US" sz="1600" spc="5" dirty="0">
                <a:effectLst/>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e</a:t>
            </a:r>
            <a:r>
              <a:rPr lang="en-US" sz="1600" spc="-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c</a:t>
            </a:r>
            <a:r>
              <a:rPr lang="en-US" sz="1600" spc="-5" dirty="0">
                <a:effectLst/>
                <a:latin typeface="Arial" panose="020B0604020202020204" pitchFamily="34" charset="0"/>
                <a:ea typeface="Arial" panose="020B0604020202020204" pitchFamily="34" charset="0"/>
              </a:rPr>
              <a:t>li</a:t>
            </a:r>
            <a:r>
              <a:rPr lang="en-US" sz="1600" dirty="0">
                <a:effectLst/>
                <a:latin typeface="Arial" panose="020B0604020202020204" pitchFamily="34" charset="0"/>
                <a:ea typeface="Arial" panose="020B0604020202020204" pitchFamily="34" charset="0"/>
              </a:rPr>
              <a:t>ck</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ng</a:t>
            </a:r>
            <a:r>
              <a:rPr lang="en-US" sz="1600" spc="5" dirty="0">
                <a:effectLst/>
                <a:latin typeface="Arial" panose="020B0604020202020204" pitchFamily="34" charset="0"/>
                <a:ea typeface="Arial" panose="020B0604020202020204" pitchFamily="34" charset="0"/>
              </a:rPr>
              <a:t> t</a:t>
            </a:r>
            <a:r>
              <a:rPr lang="en-US" sz="1600" dirty="0">
                <a:effectLst/>
                <a:latin typeface="Arial" panose="020B0604020202020204" pitchFamily="34" charset="0"/>
                <a:ea typeface="Arial" panose="020B0604020202020204" pitchFamily="34" charset="0"/>
              </a:rPr>
              <a:t>he</a:t>
            </a:r>
            <a:r>
              <a:rPr lang="en-US" sz="1600" spc="-5" dirty="0">
                <a:effectLst/>
                <a:latin typeface="Arial" panose="020B0604020202020204" pitchFamily="34" charset="0"/>
                <a:ea typeface="Arial" panose="020B0604020202020204" pitchFamily="34" charset="0"/>
              </a:rPr>
              <a:t> </a:t>
            </a:r>
          </a:p>
          <a:p>
            <a:pPr marL="88900" marR="0">
              <a:spcBef>
                <a:spcPts val="160"/>
              </a:spcBef>
              <a:spcAft>
                <a:spcPts val="0"/>
              </a:spcAft>
            </a:pPr>
            <a:r>
              <a:rPr lang="en-US" sz="1600" b="1" spc="-5" dirty="0">
                <a:effectLst/>
                <a:latin typeface="Arial" panose="020B0604020202020204" pitchFamily="34" charset="0"/>
                <a:ea typeface="Arial" panose="020B0604020202020204" pitchFamily="34" charset="0"/>
              </a:rPr>
              <a:t>N</a:t>
            </a:r>
            <a:r>
              <a:rPr lang="en-US" sz="1600" b="1" dirty="0">
                <a:effectLst/>
                <a:latin typeface="Arial" panose="020B0604020202020204" pitchFamily="34" charset="0"/>
                <a:ea typeface="Arial" panose="020B0604020202020204" pitchFamily="34" charset="0"/>
              </a:rPr>
              <a:t>ext </a:t>
            </a:r>
            <a:r>
              <a:rPr lang="en-US" sz="1600" dirty="0">
                <a:effectLst/>
                <a:latin typeface="Arial" panose="020B0604020202020204" pitchFamily="34" charset="0"/>
                <a:ea typeface="Arial" panose="020B0604020202020204" pitchFamily="34" charset="0"/>
              </a:rPr>
              <a:t>bu</a:t>
            </a:r>
            <a:r>
              <a:rPr lang="en-US" sz="1600" spc="5" dirty="0">
                <a:effectLst/>
                <a:latin typeface="Arial" panose="020B0604020202020204" pitchFamily="34" charset="0"/>
                <a:ea typeface="Arial" panose="020B0604020202020204" pitchFamily="34" charset="0"/>
              </a:rPr>
              <a:t>tt</a:t>
            </a:r>
            <a:r>
              <a:rPr lang="en-US" sz="1600" dirty="0">
                <a:effectLst/>
                <a:latin typeface="Arial" panose="020B0604020202020204" pitchFamily="34" charset="0"/>
                <a:ea typeface="Arial" panose="020B0604020202020204" pitchFamily="34" charset="0"/>
              </a:rPr>
              <a:t>on</a:t>
            </a:r>
            <a:r>
              <a:rPr lang="en-US" sz="1600" spc="-5" dirty="0">
                <a:effectLst/>
                <a:latin typeface="Arial" panose="020B0604020202020204" pitchFamily="34" charset="0"/>
                <a:ea typeface="Arial" panose="020B0604020202020204" pitchFamily="34" charset="0"/>
              </a:rPr>
              <a:t> </a:t>
            </a:r>
            <a:r>
              <a:rPr lang="en-US" sz="1600" spc="5" dirty="0">
                <a:effectLst/>
                <a:latin typeface="Arial" panose="020B0604020202020204" pitchFamily="34" charset="0"/>
                <a:ea typeface="Arial" panose="020B0604020202020204" pitchFamily="34" charset="0"/>
              </a:rPr>
              <a:t>t</a:t>
            </a:r>
            <a:r>
              <a:rPr lang="en-US" sz="1600" dirty="0">
                <a:effectLst/>
                <a:latin typeface="Arial" panose="020B0604020202020204" pitchFamily="34" charset="0"/>
                <a:ea typeface="Arial" panose="020B0604020202020204" pitchFamily="34" charset="0"/>
              </a:rPr>
              <a:t>o</a:t>
            </a:r>
            <a:r>
              <a:rPr lang="en-US" sz="1600" spc="-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con</a:t>
            </a:r>
            <a:r>
              <a:rPr lang="en-US" sz="1600" spc="5" dirty="0">
                <a:effectLst/>
                <a:latin typeface="Arial" panose="020B0604020202020204" pitchFamily="34" charset="0"/>
                <a:ea typeface="Arial" panose="020B0604020202020204" pitchFamily="34" charset="0"/>
              </a:rPr>
              <a:t>t</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nu</a:t>
            </a:r>
            <a:r>
              <a:rPr lang="en-US" sz="1600" spc="-15" dirty="0">
                <a:effectLst/>
                <a:latin typeface="Arial" panose="020B0604020202020204" pitchFamily="34" charset="0"/>
                <a:ea typeface="Arial" panose="020B0604020202020204" pitchFamily="34" charset="0"/>
              </a:rPr>
              <a:t>e</a:t>
            </a:r>
            <a:r>
              <a:rPr lang="en-US" sz="1600" dirty="0">
                <a:effectLst/>
                <a:latin typeface="Arial" panose="020B0604020202020204" pitchFamily="34" charset="0"/>
                <a:ea typeface="Arial" panose="020B0604020202020204" pitchFamily="34" charset="0"/>
              </a:rPr>
              <a:t>.</a:t>
            </a:r>
          </a:p>
          <a:p>
            <a:pPr marL="88900" marR="0">
              <a:spcBef>
                <a:spcPts val="160"/>
              </a:spcBef>
              <a:spcAft>
                <a:spcPts val="0"/>
              </a:spcAft>
            </a:pPr>
            <a:endParaRPr lang="en-US" sz="1600" dirty="0">
              <a:effectLst/>
              <a:latin typeface="Arial" panose="020B0604020202020204" pitchFamily="34" charset="0"/>
              <a:ea typeface="Arial" panose="020B0604020202020204" pitchFamily="34" charset="0"/>
            </a:endParaRPr>
          </a:p>
          <a:p>
            <a:pPr marL="88900" marR="0">
              <a:spcBef>
                <a:spcPts val="160"/>
              </a:spcBef>
              <a:spcAft>
                <a:spcPts val="0"/>
              </a:spcAft>
            </a:pPr>
            <a:r>
              <a:rPr lang="en-US" sz="1600" b="1" spc="-5" dirty="0">
                <a:effectLst/>
                <a:latin typeface="Arial" panose="020B0604020202020204" pitchFamily="34" charset="0"/>
                <a:ea typeface="Arial" panose="020B0604020202020204" pitchFamily="34" charset="0"/>
              </a:rPr>
              <a:t>N</a:t>
            </a:r>
            <a:r>
              <a:rPr lang="en-US" sz="1600" b="1" dirty="0">
                <a:effectLst/>
                <a:latin typeface="Arial" panose="020B0604020202020204" pitchFamily="34" charset="0"/>
                <a:ea typeface="Arial" panose="020B0604020202020204" pitchFamily="34" charset="0"/>
              </a:rPr>
              <a:t>o</a:t>
            </a:r>
            <a:r>
              <a:rPr lang="en-US" sz="1600" b="1" spc="5" dirty="0">
                <a:effectLst/>
                <a:latin typeface="Arial" panose="020B0604020202020204" pitchFamily="34" charset="0"/>
                <a:ea typeface="Arial" panose="020B0604020202020204" pitchFamily="34" charset="0"/>
              </a:rPr>
              <a:t>t</a:t>
            </a:r>
            <a:r>
              <a:rPr lang="en-US" sz="1600" b="1" dirty="0">
                <a:effectLst/>
                <a:latin typeface="Arial" panose="020B0604020202020204" pitchFamily="34" charset="0"/>
                <a:ea typeface="Arial" panose="020B0604020202020204" pitchFamily="34" charset="0"/>
              </a:rPr>
              <a:t>e:</a:t>
            </a:r>
            <a:r>
              <a:rPr lang="en-US" sz="1600" b="1" spc="10"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Log</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n</a:t>
            </a:r>
            <a:r>
              <a:rPr lang="en-US" sz="1600" spc="-5" dirty="0">
                <a:effectLst/>
                <a:latin typeface="Arial" panose="020B0604020202020204" pitchFamily="34" charset="0"/>
                <a:ea typeface="Arial" panose="020B0604020202020204" pitchFamily="34" charset="0"/>
              </a:rPr>
              <a:t> </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D and</a:t>
            </a:r>
            <a:r>
              <a:rPr lang="en-US" sz="1600" spc="-5" dirty="0">
                <a:effectLst/>
                <a:latin typeface="Arial" panose="020B0604020202020204" pitchFamily="34" charset="0"/>
                <a:ea typeface="Arial" panose="020B0604020202020204" pitchFamily="34" charset="0"/>
              </a:rPr>
              <a:t> P</a:t>
            </a:r>
            <a:r>
              <a:rPr lang="en-US" sz="1600" dirty="0">
                <a:effectLst/>
                <a:latin typeface="Arial" panose="020B0604020202020204" pitchFamily="34" charset="0"/>
                <a:ea typeface="Arial" panose="020B0604020202020204" pitchFamily="34" charset="0"/>
              </a:rPr>
              <a:t>as</a:t>
            </a:r>
            <a:r>
              <a:rPr lang="en-US" sz="1600" spc="-10" dirty="0">
                <a:effectLst/>
                <a:latin typeface="Arial" panose="020B0604020202020204" pitchFamily="34" charset="0"/>
                <a:ea typeface="Arial" panose="020B0604020202020204" pitchFamily="34" charset="0"/>
              </a:rPr>
              <a:t>s</a:t>
            </a:r>
            <a:r>
              <a:rPr lang="en-US" sz="1600" spc="-5" dirty="0">
                <a:effectLst/>
                <a:latin typeface="Arial" panose="020B0604020202020204" pitchFamily="34" charset="0"/>
                <a:ea typeface="Arial" panose="020B0604020202020204" pitchFamily="34" charset="0"/>
              </a:rPr>
              <a:t>w</a:t>
            </a:r>
            <a:r>
              <a:rPr lang="en-US" sz="1600" dirty="0">
                <a:effectLst/>
                <a:latin typeface="Arial" panose="020B0604020202020204" pitchFamily="34" charset="0"/>
                <a:ea typeface="Arial" panose="020B0604020202020204" pitchFamily="34" charset="0"/>
              </a:rPr>
              <a:t>o</a:t>
            </a:r>
            <a:r>
              <a:rPr lang="en-US" sz="1600" spc="5" dirty="0">
                <a:effectLst/>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d</a:t>
            </a:r>
            <a:r>
              <a:rPr lang="en-US" sz="1600" spc="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a</a:t>
            </a:r>
            <a:r>
              <a:rPr lang="en-US" sz="1600" spc="5" dirty="0">
                <a:effectLst/>
                <a:latin typeface="Arial" panose="020B0604020202020204" pitchFamily="34" charset="0"/>
                <a:ea typeface="Arial" panose="020B0604020202020204" pitchFamily="34" charset="0"/>
              </a:rPr>
              <a:t>r</a:t>
            </a:r>
            <a:r>
              <a:rPr lang="en-US" sz="1600" dirty="0">
                <a:effectLst/>
                <a:latin typeface="Arial" panose="020B0604020202020204" pitchFamily="34" charset="0"/>
                <a:ea typeface="Arial" panose="020B0604020202020204" pitchFamily="34" charset="0"/>
              </a:rPr>
              <a:t>e</a:t>
            </a:r>
            <a:r>
              <a:rPr lang="en-US" sz="1600" spc="-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case</a:t>
            </a:r>
            <a:r>
              <a:rPr lang="en-US" sz="1600" spc="-5"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sens</a:t>
            </a:r>
            <a:r>
              <a:rPr lang="en-US" sz="1600" spc="-5" dirty="0">
                <a:effectLst/>
                <a:latin typeface="Arial" panose="020B0604020202020204" pitchFamily="34" charset="0"/>
                <a:ea typeface="Arial" panose="020B0604020202020204" pitchFamily="34" charset="0"/>
              </a:rPr>
              <a:t>i</a:t>
            </a:r>
            <a:r>
              <a:rPr lang="en-US" sz="1600" spc="5" dirty="0">
                <a:effectLst/>
                <a:latin typeface="Arial" panose="020B0604020202020204" pitchFamily="34" charset="0"/>
                <a:ea typeface="Arial" panose="020B0604020202020204" pitchFamily="34" charset="0"/>
              </a:rPr>
              <a:t>t</a:t>
            </a:r>
            <a:r>
              <a:rPr lang="en-US" sz="1600" spc="-5" dirty="0">
                <a:effectLst/>
                <a:latin typeface="Arial" panose="020B0604020202020204" pitchFamily="34" charset="0"/>
                <a:ea typeface="Arial" panose="020B0604020202020204" pitchFamily="34" charset="0"/>
              </a:rPr>
              <a:t>i</a:t>
            </a:r>
            <a:r>
              <a:rPr lang="en-US" sz="1600" dirty="0">
                <a:effectLst/>
                <a:latin typeface="Arial" panose="020B0604020202020204" pitchFamily="34" charset="0"/>
                <a:ea typeface="Arial" panose="020B0604020202020204" pitchFamily="34" charset="0"/>
              </a:rPr>
              <a:t>v</a:t>
            </a:r>
            <a:r>
              <a:rPr lang="en-US" sz="1600" spc="-15" dirty="0">
                <a:effectLst/>
                <a:latin typeface="Arial" panose="020B0604020202020204" pitchFamily="34" charset="0"/>
                <a:ea typeface="Arial" panose="020B0604020202020204" pitchFamily="34" charset="0"/>
              </a:rPr>
              <a:t>e</a:t>
            </a:r>
          </a:p>
          <a:p>
            <a:pPr marL="88900" marR="0">
              <a:spcBef>
                <a:spcPts val="160"/>
              </a:spcBef>
              <a:spcAft>
                <a:spcPts val="0"/>
              </a:spcAft>
            </a:pPr>
            <a:endParaRPr lang="en-US" sz="1600" spc="-15" dirty="0">
              <a:latin typeface="Arial" panose="020B0604020202020204" pitchFamily="34" charset="0"/>
              <a:ea typeface="Arial" panose="020B0604020202020204" pitchFamily="34" charset="0"/>
            </a:endParaRPr>
          </a:p>
          <a:p>
            <a:pPr marL="88900" marR="0">
              <a:spcBef>
                <a:spcPts val="160"/>
              </a:spcBef>
              <a:spcAft>
                <a:spcPts val="0"/>
              </a:spcAft>
            </a:pPr>
            <a:endParaRPr lang="en-US" sz="1800" spc="-15" dirty="0">
              <a:effectLst/>
              <a:latin typeface="Arial" panose="020B0604020202020204" pitchFamily="34" charset="0"/>
              <a:ea typeface="Arial" panose="020B0604020202020204" pitchFamily="34" charset="0"/>
            </a:endParaRPr>
          </a:p>
          <a:p>
            <a:pPr marL="88900" marR="0">
              <a:spcBef>
                <a:spcPts val="160"/>
              </a:spcBef>
              <a:spcAft>
                <a:spcPts val="0"/>
              </a:spcAft>
            </a:pPr>
            <a:endParaRPr lang="en-US" sz="1800" dirty="0">
              <a:effectLst/>
              <a:latin typeface="Arial" panose="020B0604020202020204" pitchFamily="34" charset="0"/>
              <a:ea typeface="Arial" panose="020B0604020202020204" pitchFamily="34" charset="0"/>
            </a:endParaRPr>
          </a:p>
          <a:p>
            <a:pPr marL="88900" marR="0">
              <a:spcBef>
                <a:spcPts val="160"/>
              </a:spcBef>
              <a:spcAft>
                <a:spcPts val="0"/>
              </a:spcAft>
            </a:pPr>
            <a:endParaRPr lang="en-US" dirty="0">
              <a:latin typeface="Arial" panose="020B0604020202020204" pitchFamily="34" charset="0"/>
              <a:ea typeface="Times New Roman" panose="02020603050405020304" pitchFamily="18" charset="0"/>
            </a:endParaRPr>
          </a:p>
          <a:p>
            <a:pPr marL="88900" marR="0">
              <a:spcBef>
                <a:spcPts val="160"/>
              </a:spcBef>
              <a:spcAft>
                <a:spcPts val="0"/>
              </a:spcAft>
            </a:pPr>
            <a:endParaRPr lang="en-US" sz="1400" dirty="0">
              <a:effectLst/>
              <a:latin typeface="Times New Roman" panose="02020603050405020304" pitchFamily="18" charset="0"/>
              <a:ea typeface="Times New Roman" panose="02020603050405020304" pitchFamily="18" charset="0"/>
            </a:endParaRPr>
          </a:p>
        </p:txBody>
      </p:sp>
      <p:grpSp>
        <p:nvGrpSpPr>
          <p:cNvPr id="13" name="Group 16">
            <a:extLst>
              <a:ext uri="{FF2B5EF4-FFF2-40B4-BE49-F238E27FC236}">
                <a16:creationId xmlns:a16="http://schemas.microsoft.com/office/drawing/2014/main" id="{CDEB0BC2-41B1-4D31-A48C-87ABC92823A9}"/>
              </a:ext>
            </a:extLst>
          </p:cNvPr>
          <p:cNvGrpSpPr>
            <a:grpSpLocks/>
          </p:cNvGrpSpPr>
          <p:nvPr/>
        </p:nvGrpSpPr>
        <p:grpSpPr bwMode="auto">
          <a:xfrm>
            <a:off x="1659254" y="1719942"/>
            <a:ext cx="7690485" cy="4985657"/>
            <a:chOff x="2380" y="532"/>
            <a:chExt cx="7465" cy="6175"/>
          </a:xfrm>
        </p:grpSpPr>
        <p:pic>
          <p:nvPicPr>
            <p:cNvPr id="5137" name="Picture 17">
              <a:extLst>
                <a:ext uri="{FF2B5EF4-FFF2-40B4-BE49-F238E27FC236}">
                  <a16:creationId xmlns:a16="http://schemas.microsoft.com/office/drawing/2014/main" id="{C38393D0-9FC3-4EF3-89F2-CBEE51A95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 y="537"/>
              <a:ext cx="7457" cy="6165"/>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18">
              <a:extLst>
                <a:ext uri="{FF2B5EF4-FFF2-40B4-BE49-F238E27FC236}">
                  <a16:creationId xmlns:a16="http://schemas.microsoft.com/office/drawing/2014/main" id="{8A28DBFD-5D45-4098-86C0-40BD0D214F31}"/>
                </a:ext>
              </a:extLst>
            </p:cNvPr>
            <p:cNvSpPr>
              <a:spLocks/>
            </p:cNvSpPr>
            <p:nvPr/>
          </p:nvSpPr>
          <p:spPr bwMode="auto">
            <a:xfrm>
              <a:off x="2383" y="534"/>
              <a:ext cx="7460" cy="6170"/>
            </a:xfrm>
            <a:custGeom>
              <a:avLst/>
              <a:gdLst>
                <a:gd name="T0" fmla="+- 0 2383 2383"/>
                <a:gd name="T1" fmla="*/ T0 w 7460"/>
                <a:gd name="T2" fmla="+- 0 534 534"/>
                <a:gd name="T3" fmla="*/ 534 h 6170"/>
                <a:gd name="T4" fmla="+- 0 9843 2383"/>
                <a:gd name="T5" fmla="*/ T4 w 7460"/>
                <a:gd name="T6" fmla="+- 0 534 534"/>
                <a:gd name="T7" fmla="*/ 534 h 6170"/>
                <a:gd name="T8" fmla="+- 0 9843 2383"/>
                <a:gd name="T9" fmla="*/ T8 w 7460"/>
                <a:gd name="T10" fmla="+- 0 6704 534"/>
                <a:gd name="T11" fmla="*/ 6704 h 6170"/>
                <a:gd name="T12" fmla="+- 0 2383 2383"/>
                <a:gd name="T13" fmla="*/ T12 w 7460"/>
                <a:gd name="T14" fmla="+- 0 6704 534"/>
                <a:gd name="T15" fmla="*/ 6704 h 6170"/>
                <a:gd name="T16" fmla="+- 0 2383 2383"/>
                <a:gd name="T17" fmla="*/ T16 w 7460"/>
                <a:gd name="T18" fmla="+- 0 534 534"/>
                <a:gd name="T19" fmla="*/ 534 h 6170"/>
              </a:gdLst>
              <a:ahLst/>
              <a:cxnLst>
                <a:cxn ang="0">
                  <a:pos x="T1" y="T3"/>
                </a:cxn>
                <a:cxn ang="0">
                  <a:pos x="T5" y="T7"/>
                </a:cxn>
                <a:cxn ang="0">
                  <a:pos x="T9" y="T11"/>
                </a:cxn>
                <a:cxn ang="0">
                  <a:pos x="T13" y="T15"/>
                </a:cxn>
                <a:cxn ang="0">
                  <a:pos x="T17" y="T19"/>
                </a:cxn>
              </a:cxnLst>
              <a:rect l="0" t="0" r="r" b="b"/>
              <a:pathLst>
                <a:path w="7460" h="6170">
                  <a:moveTo>
                    <a:pt x="0" y="0"/>
                  </a:moveTo>
                  <a:lnTo>
                    <a:pt x="7460" y="0"/>
                  </a:lnTo>
                  <a:lnTo>
                    <a:pt x="7460" y="6170"/>
                  </a:lnTo>
                  <a:lnTo>
                    <a:pt x="0" y="6170"/>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Slide Number Placeholder 1">
            <a:extLst>
              <a:ext uri="{FF2B5EF4-FFF2-40B4-BE49-F238E27FC236}">
                <a16:creationId xmlns:a16="http://schemas.microsoft.com/office/drawing/2014/main" id="{6DD58E96-3CC6-469C-9008-A2F521708678}"/>
              </a:ext>
            </a:extLst>
          </p:cNvPr>
          <p:cNvSpPr>
            <a:spLocks noGrp="1"/>
          </p:cNvSpPr>
          <p:nvPr>
            <p:ph type="sldNum" sz="quarter" idx="12"/>
          </p:nvPr>
        </p:nvSpPr>
        <p:spPr/>
        <p:txBody>
          <a:bodyPr/>
          <a:lstStyle/>
          <a:p>
            <a:fld id="{D76D9D55-BB22-48A8-A5AB-75F32371B4BF}" type="slidenum">
              <a:rPr lang="en-US" smtClean="0"/>
              <a:t>17</a:t>
            </a:fld>
            <a:endParaRPr lang="en-US"/>
          </a:p>
        </p:txBody>
      </p:sp>
    </p:spTree>
    <p:extLst>
      <p:ext uri="{BB962C8B-B14F-4D97-AF65-F5344CB8AC3E}">
        <p14:creationId xmlns:p14="http://schemas.microsoft.com/office/powerpoint/2010/main" val="234080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09FB4F-675D-4D15-BA43-04B2124916C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5240" tIns="457056" rIns="825240" bIns="177744" numCol="1" anchor="ctr" anchorCtr="0" compatLnSpc="1">
            <a:prstTxWarp prst="textNoShape">
              <a:avLst/>
            </a:prstTxWarp>
            <a:spAutoFit/>
          </a:bodyPr>
          <a:lstStyle/>
          <a:p>
            <a:endParaRPr lang="en-US"/>
          </a:p>
        </p:txBody>
      </p:sp>
      <p:grpSp>
        <p:nvGrpSpPr>
          <p:cNvPr id="3" name="Group 1">
            <a:extLst>
              <a:ext uri="{FF2B5EF4-FFF2-40B4-BE49-F238E27FC236}">
                <a16:creationId xmlns:a16="http://schemas.microsoft.com/office/drawing/2014/main" id="{30FEF7E6-E70A-4269-850A-9A516CE775CB}"/>
              </a:ext>
            </a:extLst>
          </p:cNvPr>
          <p:cNvGrpSpPr>
            <a:grpSpLocks/>
          </p:cNvGrpSpPr>
          <p:nvPr/>
        </p:nvGrpSpPr>
        <p:grpSpPr bwMode="auto">
          <a:xfrm>
            <a:off x="1954530" y="1589314"/>
            <a:ext cx="7475220" cy="5268686"/>
            <a:chOff x="1465" y="1322"/>
            <a:chExt cx="9370" cy="6706"/>
          </a:xfrm>
        </p:grpSpPr>
        <p:pic>
          <p:nvPicPr>
            <p:cNvPr id="4099" name="Picture 3">
              <a:extLst>
                <a:ext uri="{FF2B5EF4-FFF2-40B4-BE49-F238E27FC236}">
                  <a16:creationId xmlns:a16="http://schemas.microsoft.com/office/drawing/2014/main" id="{ED12DC9E-1A97-4E7F-8DAD-1CA54A9F02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 y="1327"/>
              <a:ext cx="9360" cy="6696"/>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2">
              <a:extLst>
                <a:ext uri="{FF2B5EF4-FFF2-40B4-BE49-F238E27FC236}">
                  <a16:creationId xmlns:a16="http://schemas.microsoft.com/office/drawing/2014/main" id="{719652AE-558C-4ED3-9874-732D70C9EFD3}"/>
                </a:ext>
              </a:extLst>
            </p:cNvPr>
            <p:cNvSpPr>
              <a:spLocks/>
            </p:cNvSpPr>
            <p:nvPr/>
          </p:nvSpPr>
          <p:spPr bwMode="auto">
            <a:xfrm>
              <a:off x="1468" y="1324"/>
              <a:ext cx="9365" cy="6701"/>
            </a:xfrm>
            <a:custGeom>
              <a:avLst/>
              <a:gdLst>
                <a:gd name="T0" fmla="+- 0 1468 1468"/>
                <a:gd name="T1" fmla="*/ T0 w 9365"/>
                <a:gd name="T2" fmla="+- 0 1324 1324"/>
                <a:gd name="T3" fmla="*/ 1324 h 6701"/>
                <a:gd name="T4" fmla="+- 0 10833 1468"/>
                <a:gd name="T5" fmla="*/ T4 w 9365"/>
                <a:gd name="T6" fmla="+- 0 1324 1324"/>
                <a:gd name="T7" fmla="*/ 1324 h 6701"/>
                <a:gd name="T8" fmla="+- 0 10833 1468"/>
                <a:gd name="T9" fmla="*/ T8 w 9365"/>
                <a:gd name="T10" fmla="+- 0 8025 1324"/>
                <a:gd name="T11" fmla="*/ 8025 h 6701"/>
                <a:gd name="T12" fmla="+- 0 1468 1468"/>
                <a:gd name="T13" fmla="*/ T12 w 9365"/>
                <a:gd name="T14" fmla="+- 0 8025 1324"/>
                <a:gd name="T15" fmla="*/ 8025 h 6701"/>
                <a:gd name="T16" fmla="+- 0 1468 1468"/>
                <a:gd name="T17" fmla="*/ T16 w 9365"/>
                <a:gd name="T18" fmla="+- 0 1324 1324"/>
                <a:gd name="T19" fmla="*/ 1324 h 6701"/>
              </a:gdLst>
              <a:ahLst/>
              <a:cxnLst>
                <a:cxn ang="0">
                  <a:pos x="T1" y="T3"/>
                </a:cxn>
                <a:cxn ang="0">
                  <a:pos x="T5" y="T7"/>
                </a:cxn>
                <a:cxn ang="0">
                  <a:pos x="T9" y="T11"/>
                </a:cxn>
                <a:cxn ang="0">
                  <a:pos x="T13" y="T15"/>
                </a:cxn>
                <a:cxn ang="0">
                  <a:pos x="T17" y="T19"/>
                </a:cxn>
              </a:cxnLst>
              <a:rect l="0" t="0" r="r" b="b"/>
              <a:pathLst>
                <a:path w="9365" h="6701">
                  <a:moveTo>
                    <a:pt x="0" y="0"/>
                  </a:moveTo>
                  <a:lnTo>
                    <a:pt x="9365" y="0"/>
                  </a:lnTo>
                  <a:lnTo>
                    <a:pt x="9365" y="6701"/>
                  </a:lnTo>
                  <a:lnTo>
                    <a:pt x="0" y="6701"/>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Rectangle 5">
            <a:extLst>
              <a:ext uri="{FF2B5EF4-FFF2-40B4-BE49-F238E27FC236}">
                <a16:creationId xmlns:a16="http://schemas.microsoft.com/office/drawing/2014/main" id="{823EBB78-7707-4F0D-AFED-7AF5A33C6041}"/>
              </a:ext>
            </a:extLst>
          </p:cNvPr>
          <p:cNvSpPr>
            <a:spLocks noChangeArrowheads="1"/>
          </p:cNvSpPr>
          <p:nvPr/>
        </p:nvSpPr>
        <p:spPr bwMode="auto">
          <a:xfrm>
            <a:off x="163286" y="29170"/>
            <a:ext cx="11836987"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At the Provider Login screen, users may read through the Notice to Users. In order to continue, users must enter their 10-digit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National Provider Identifier (NPI) or 7-Digit Medicaid Provider ID in the field provided and enter the characters from the CAPTCHA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image before clicking the </a:t>
            </a: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Next </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button.</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chemeClr val="tx1"/>
                </a:solidFill>
                <a:effectLst/>
                <a:latin typeface="Arial" panose="020B0604020202020204" pitchFamily="34" charset="0"/>
                <a:ea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88DD7295-D737-47FB-9EB4-9C9EF3874386}"/>
              </a:ext>
            </a:extLst>
          </p:cNvPr>
          <p:cNvSpPr>
            <a:spLocks noGrp="1"/>
          </p:cNvSpPr>
          <p:nvPr>
            <p:ph type="sldNum" sz="quarter" idx="12"/>
          </p:nvPr>
        </p:nvSpPr>
        <p:spPr/>
        <p:txBody>
          <a:bodyPr/>
          <a:lstStyle/>
          <a:p>
            <a:fld id="{D76D9D55-BB22-48A8-A5AB-75F32371B4BF}" type="slidenum">
              <a:rPr lang="en-US" smtClean="0"/>
              <a:t>18</a:t>
            </a:fld>
            <a:endParaRPr lang="en-US"/>
          </a:p>
        </p:txBody>
      </p:sp>
    </p:spTree>
    <p:extLst>
      <p:ext uri="{BB962C8B-B14F-4D97-AF65-F5344CB8AC3E}">
        <p14:creationId xmlns:p14="http://schemas.microsoft.com/office/powerpoint/2010/main" val="1111377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663844F-4502-498B-A168-478DD31C6E81}"/>
              </a:ext>
            </a:extLst>
          </p:cNvPr>
          <p:cNvSpPr>
            <a:spLocks noChangeArrowheads="1"/>
          </p:cNvSpPr>
          <p:nvPr/>
        </p:nvSpPr>
        <p:spPr bwMode="auto">
          <a:xfrm>
            <a:off x="897147" y="17293"/>
            <a:ext cx="23669479" cy="1164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240" tIns="457056" rIns="825240"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Click the </a:t>
            </a: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Electronic Prior Authorization </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link to continue.</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169" name="Picture 1">
            <a:extLst>
              <a:ext uri="{FF2B5EF4-FFF2-40B4-BE49-F238E27FC236}">
                <a16:creationId xmlns:a16="http://schemas.microsoft.com/office/drawing/2014/main" id="{C1D96956-B529-448D-B4E5-0D5F7E7E15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24" y="827313"/>
            <a:ext cx="10759736" cy="51296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41BC019F-8D2F-4687-831C-8B8F1509A76E}"/>
              </a:ext>
            </a:extLst>
          </p:cNvPr>
          <p:cNvSpPr>
            <a:spLocks noChangeArrowheads="1"/>
          </p:cNvSpPr>
          <p:nvPr/>
        </p:nvSpPr>
        <p:spPr bwMode="auto">
          <a:xfrm>
            <a:off x="751114" y="5052176"/>
            <a:ext cx="2381551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   Note: </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The list of applications shown here is comprehensive; therefore, you may not see as many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options on the Provider Applications page.</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b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CEFA3AFE-B7D4-4926-93E0-DA3C0670E073}"/>
              </a:ext>
            </a:extLst>
          </p:cNvPr>
          <p:cNvSpPr>
            <a:spLocks noGrp="1"/>
          </p:cNvSpPr>
          <p:nvPr>
            <p:ph type="sldNum" sz="quarter" idx="12"/>
          </p:nvPr>
        </p:nvSpPr>
        <p:spPr/>
        <p:txBody>
          <a:bodyPr/>
          <a:lstStyle/>
          <a:p>
            <a:fld id="{D76D9D55-BB22-48A8-A5AB-75F32371B4BF}" type="slidenum">
              <a:rPr lang="en-US" smtClean="0"/>
              <a:t>19</a:t>
            </a:fld>
            <a:endParaRPr lang="en-US"/>
          </a:p>
        </p:txBody>
      </p:sp>
      <p:sp>
        <p:nvSpPr>
          <p:cNvPr id="7" name="TextBox 6">
            <a:extLst>
              <a:ext uri="{FF2B5EF4-FFF2-40B4-BE49-F238E27FC236}">
                <a16:creationId xmlns:a16="http://schemas.microsoft.com/office/drawing/2014/main" id="{A187F0C2-6BA8-4D62-AA00-CBE00126171E}"/>
              </a:ext>
            </a:extLst>
          </p:cNvPr>
          <p:cNvSpPr txBox="1"/>
          <p:nvPr/>
        </p:nvSpPr>
        <p:spPr>
          <a:xfrm>
            <a:off x="181154" y="0"/>
            <a:ext cx="18296626" cy="36933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Users will be directed to the Provider Applications page where they can access their authorized applications</a:t>
            </a:r>
            <a:r>
              <a:rPr kumimoji="0" lang="en-US" altLang="en-US" sz="12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a:t>
            </a:r>
            <a:endParaRPr kumimoji="0" lang="en-US" altLang="en-US" sz="1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3099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DBFA2D1-2DFA-4079-9AEC-ADA0D21A5356}"/>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a:solidFill>
                  <a:srgbClr val="FFFFFF"/>
                </a:solidFill>
                <a:latin typeface="+mj-lt"/>
                <a:ea typeface="+mj-ea"/>
                <a:cs typeface="+mj-cs"/>
              </a:rPr>
              <a:t>                      Required Forms</a:t>
            </a:r>
          </a:p>
        </p:txBody>
      </p:sp>
      <p:sp>
        <p:nvSpPr>
          <p:cNvPr id="3" name="Slide Number Placeholder 2">
            <a:extLst>
              <a:ext uri="{FF2B5EF4-FFF2-40B4-BE49-F238E27FC236}">
                <a16:creationId xmlns:a16="http://schemas.microsoft.com/office/drawing/2014/main" id="{0D77E742-BB97-48BB-8914-049C630CC8EA}"/>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D76D9D55-BB22-48A8-A5AB-75F32371B4BF}" type="slidenum">
              <a:rPr lang="en-US" sz="1100">
                <a:solidFill>
                  <a:schemeClr val="tx1">
                    <a:lumMod val="50000"/>
                    <a:lumOff val="50000"/>
                  </a:schemeClr>
                </a:solidFill>
              </a:rPr>
              <a:pPr>
                <a:spcAft>
                  <a:spcPts val="600"/>
                </a:spcAft>
              </a:pPr>
              <a:t>2</a:t>
            </a:fld>
            <a:endParaRPr lang="en-US" sz="1100">
              <a:solidFill>
                <a:schemeClr val="tx1">
                  <a:lumMod val="50000"/>
                  <a:lumOff val="50000"/>
                </a:schemeClr>
              </a:solidFill>
            </a:endParaRPr>
          </a:p>
        </p:txBody>
      </p:sp>
    </p:spTree>
    <p:extLst>
      <p:ext uri="{BB962C8B-B14F-4D97-AF65-F5344CB8AC3E}">
        <p14:creationId xmlns:p14="http://schemas.microsoft.com/office/powerpoint/2010/main" val="1397305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F21E63E-E945-4023-BDD1-1D31577BFD27}"/>
              </a:ext>
            </a:extLst>
          </p:cNvPr>
          <p:cNvSpPr>
            <a:spLocks noChangeArrowheads="1"/>
          </p:cNvSpPr>
          <p:nvPr/>
        </p:nvSpPr>
        <p:spPr bwMode="auto">
          <a:xfrm>
            <a:off x="-130629" y="-616945"/>
            <a:ext cx="22144403" cy="273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240" tIns="457056" rIns="825240"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3.0 USING THE APPLICATION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1" u="sng" strike="noStrike" cap="none" normalizeH="0" baseline="0" dirty="0">
                <a:ln>
                  <a:noFill/>
                </a:ln>
                <a:solidFill>
                  <a:schemeClr val="tx1"/>
                </a:solidFill>
                <a:effectLst/>
                <a:latin typeface="Arial" panose="020B0604020202020204" pitchFamily="34" charset="0"/>
                <a:ea typeface="Arial" panose="020B0604020202020204" pitchFamily="34" charset="0"/>
              </a:rPr>
              <a:t>New Functionality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Please note that with the new redesign, backwards navigation throughout any application can be done by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clicking on the breadcrumb trail located on the blue ribbon at the top of any screen.</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 name="Group 1">
            <a:extLst>
              <a:ext uri="{FF2B5EF4-FFF2-40B4-BE49-F238E27FC236}">
                <a16:creationId xmlns:a16="http://schemas.microsoft.com/office/drawing/2014/main" id="{FFBFB86C-DB1A-4F85-927D-D546026BCBF3}"/>
              </a:ext>
            </a:extLst>
          </p:cNvPr>
          <p:cNvGrpSpPr>
            <a:grpSpLocks/>
          </p:cNvGrpSpPr>
          <p:nvPr/>
        </p:nvGrpSpPr>
        <p:grpSpPr bwMode="auto">
          <a:xfrm>
            <a:off x="742951" y="1840230"/>
            <a:ext cx="10629900" cy="4937760"/>
            <a:chOff x="2278" y="781"/>
            <a:chExt cx="7685" cy="1830"/>
          </a:xfrm>
        </p:grpSpPr>
        <p:pic>
          <p:nvPicPr>
            <p:cNvPr id="8195" name="Picture 3">
              <a:extLst>
                <a:ext uri="{FF2B5EF4-FFF2-40B4-BE49-F238E27FC236}">
                  <a16:creationId xmlns:a16="http://schemas.microsoft.com/office/drawing/2014/main" id="{10B34ACE-803B-4D5A-9871-09E6927B7F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0" y="783"/>
              <a:ext cx="7683" cy="1828"/>
            </a:xfrm>
            <a:prstGeom prst="rect">
              <a:avLst/>
            </a:prstGeom>
            <a:noFill/>
            <a:extLst>
              <a:ext uri="{909E8E84-426E-40DD-AFC4-6F175D3DCCD1}">
                <a14:hiddenFill xmlns:a14="http://schemas.microsoft.com/office/drawing/2010/main">
                  <a:solidFill>
                    <a:srgbClr val="FFFFFF"/>
                  </a:solidFill>
                </a14:hiddenFill>
              </a:ext>
            </a:extLst>
          </p:spPr>
        </p:pic>
        <p:sp>
          <p:nvSpPr>
            <p:cNvPr id="4" name="Freeform 2">
              <a:extLst>
                <a:ext uri="{FF2B5EF4-FFF2-40B4-BE49-F238E27FC236}">
                  <a16:creationId xmlns:a16="http://schemas.microsoft.com/office/drawing/2014/main" id="{4A1EB0AA-7C99-42D0-B180-4B47D83805F0}"/>
                </a:ext>
              </a:extLst>
            </p:cNvPr>
            <p:cNvSpPr>
              <a:spLocks/>
            </p:cNvSpPr>
            <p:nvPr/>
          </p:nvSpPr>
          <p:spPr bwMode="auto">
            <a:xfrm>
              <a:off x="2278" y="781"/>
              <a:ext cx="7685" cy="1814"/>
            </a:xfrm>
            <a:custGeom>
              <a:avLst/>
              <a:gdLst>
                <a:gd name="T0" fmla="+- 0 2278 2278"/>
                <a:gd name="T1" fmla="*/ T0 w 7685"/>
                <a:gd name="T2" fmla="+- 0 781 781"/>
                <a:gd name="T3" fmla="*/ 781 h 1814"/>
                <a:gd name="T4" fmla="+- 0 9963 2278"/>
                <a:gd name="T5" fmla="*/ T4 w 7685"/>
                <a:gd name="T6" fmla="+- 0 781 781"/>
                <a:gd name="T7" fmla="*/ 781 h 1814"/>
                <a:gd name="T8" fmla="+- 0 9963 2278"/>
                <a:gd name="T9" fmla="*/ T8 w 7685"/>
                <a:gd name="T10" fmla="+- 0 2595 781"/>
                <a:gd name="T11" fmla="*/ 2595 h 1814"/>
                <a:gd name="T12" fmla="+- 0 2278 2278"/>
                <a:gd name="T13" fmla="*/ T12 w 7685"/>
                <a:gd name="T14" fmla="+- 0 2595 781"/>
                <a:gd name="T15" fmla="*/ 2595 h 1814"/>
                <a:gd name="T16" fmla="+- 0 2278 2278"/>
                <a:gd name="T17" fmla="*/ T16 w 7685"/>
                <a:gd name="T18" fmla="+- 0 781 781"/>
                <a:gd name="T19" fmla="*/ 781 h 1814"/>
              </a:gdLst>
              <a:ahLst/>
              <a:cxnLst>
                <a:cxn ang="0">
                  <a:pos x="T1" y="T3"/>
                </a:cxn>
                <a:cxn ang="0">
                  <a:pos x="T5" y="T7"/>
                </a:cxn>
                <a:cxn ang="0">
                  <a:pos x="T9" y="T11"/>
                </a:cxn>
                <a:cxn ang="0">
                  <a:pos x="T13" y="T15"/>
                </a:cxn>
                <a:cxn ang="0">
                  <a:pos x="T17" y="T19"/>
                </a:cxn>
              </a:cxnLst>
              <a:rect l="0" t="0" r="r" b="b"/>
              <a:pathLst>
                <a:path w="7685" h="1814">
                  <a:moveTo>
                    <a:pt x="0" y="0"/>
                  </a:moveTo>
                  <a:lnTo>
                    <a:pt x="7685" y="0"/>
                  </a:lnTo>
                  <a:lnTo>
                    <a:pt x="7685" y="1814"/>
                  </a:lnTo>
                  <a:lnTo>
                    <a:pt x="0" y="1814"/>
                  </a:lnTo>
                  <a:lnTo>
                    <a:pt x="0" y="0"/>
                  </a:lnTo>
                  <a:close/>
                </a:path>
              </a:pathLst>
            </a:cu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5" name="Rectangle 5">
            <a:extLst>
              <a:ext uri="{FF2B5EF4-FFF2-40B4-BE49-F238E27FC236}">
                <a16:creationId xmlns:a16="http://schemas.microsoft.com/office/drawing/2014/main" id="{1EC44BA9-51E2-4361-9349-7761F93E818A}"/>
              </a:ext>
            </a:extLst>
          </p:cNvPr>
          <p:cNvSpPr>
            <a:spLocks noChangeArrowheads="1"/>
          </p:cNvSpPr>
          <p:nvPr/>
        </p:nvSpPr>
        <p:spPr bwMode="auto">
          <a:xfrm>
            <a:off x="0" y="354020"/>
            <a:ext cx="2201377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Users also have access to a Print screen button located on the top right-hand corner of every screen.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a16="http://schemas.microsoft.com/office/drawing/2014/main" id="{B26EEF3F-6311-4B36-9264-E418708384C0}"/>
              </a:ext>
            </a:extLst>
          </p:cNvPr>
          <p:cNvSpPr>
            <a:spLocks noGrp="1"/>
          </p:cNvSpPr>
          <p:nvPr>
            <p:ph type="sldNum" sz="quarter" idx="12"/>
          </p:nvPr>
        </p:nvSpPr>
        <p:spPr/>
        <p:txBody>
          <a:bodyPr/>
          <a:lstStyle/>
          <a:p>
            <a:fld id="{D76D9D55-BB22-48A8-A5AB-75F32371B4BF}" type="slidenum">
              <a:rPr lang="en-US" smtClean="0"/>
              <a:t>20</a:t>
            </a:fld>
            <a:endParaRPr lang="en-US"/>
          </a:p>
        </p:txBody>
      </p:sp>
    </p:spTree>
    <p:extLst>
      <p:ext uri="{BB962C8B-B14F-4D97-AF65-F5344CB8AC3E}">
        <p14:creationId xmlns:p14="http://schemas.microsoft.com/office/powerpoint/2010/main" val="1578747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C0D51F9-ACC7-4872-980D-2D6DF821C97F}"/>
              </a:ext>
            </a:extLst>
          </p:cNvPr>
          <p:cNvSpPr>
            <a:spLocks noChangeArrowheads="1"/>
          </p:cNvSpPr>
          <p:nvPr/>
        </p:nvSpPr>
        <p:spPr bwMode="auto">
          <a:xfrm>
            <a:off x="188685" y="-260655"/>
            <a:ext cx="27850000" cy="1471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25240" tIns="457056" rIns="825240" bIns="177744"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The Louisiana Medicaid Prior Authorization Request Home Page is displayed.</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Select the </a:t>
            </a:r>
            <a:r>
              <a:rPr kumimoji="0" lang="en-US" altLang="en-US" b="1" i="0" u="none" strike="noStrike" cap="none" normalizeH="0" baseline="0" dirty="0">
                <a:ln>
                  <a:noFill/>
                </a:ln>
                <a:solidFill>
                  <a:schemeClr val="tx1"/>
                </a:solidFill>
                <a:effectLst/>
                <a:latin typeface="Arial" panose="020B0604020202020204" pitchFamily="34" charset="0"/>
                <a:ea typeface="Arial" panose="020B0604020202020204" pitchFamily="34" charset="0"/>
              </a:rPr>
              <a:t>PA Request </a:t>
            </a:r>
            <a:r>
              <a:rPr kumimoji="0" lang="en-US" altLang="en-US" b="0" i="0" u="none" strike="noStrike" cap="none" normalizeH="0" baseline="0" dirty="0">
                <a:ln>
                  <a:noFill/>
                </a:ln>
                <a:solidFill>
                  <a:schemeClr val="tx1"/>
                </a:solidFill>
                <a:effectLst/>
                <a:latin typeface="Arial" panose="020B0604020202020204" pitchFamily="34" charset="0"/>
                <a:ea typeface="Arial" panose="020B0604020202020204" pitchFamily="34" charset="0"/>
              </a:rPr>
              <a:t>link located in the upper left side of the main application page.</a:t>
            </a:r>
            <a:endParaRPr kumimoji="0" lang="en-US" altLang="en-US"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Rectangle 3">
            <a:extLst>
              <a:ext uri="{FF2B5EF4-FFF2-40B4-BE49-F238E27FC236}">
                <a16:creationId xmlns:a16="http://schemas.microsoft.com/office/drawing/2014/main" id="{6E4EA27C-F028-4959-8677-B3C670CB97A5}"/>
              </a:ext>
            </a:extLst>
          </p:cNvPr>
          <p:cNvSpPr>
            <a:spLocks noChangeArrowheads="1"/>
          </p:cNvSpPr>
          <p:nvPr/>
        </p:nvSpPr>
        <p:spPr bwMode="auto">
          <a:xfrm>
            <a:off x="-1" y="7787015"/>
            <a:ext cx="27850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B6EC7DA-EB19-4444-8C0F-2ADFFB52975E}"/>
              </a:ext>
            </a:extLst>
          </p:cNvPr>
          <p:cNvSpPr>
            <a:spLocks noGrp="1"/>
          </p:cNvSpPr>
          <p:nvPr>
            <p:ph type="sldNum" sz="quarter" idx="12"/>
          </p:nvPr>
        </p:nvSpPr>
        <p:spPr/>
        <p:txBody>
          <a:bodyPr/>
          <a:lstStyle/>
          <a:p>
            <a:fld id="{D76D9D55-BB22-48A8-A5AB-75F32371B4BF}" type="slidenum">
              <a:rPr lang="en-US" smtClean="0"/>
              <a:t>21</a:t>
            </a:fld>
            <a:endParaRPr lang="en-US"/>
          </a:p>
        </p:txBody>
      </p:sp>
      <p:pic>
        <p:nvPicPr>
          <p:cNvPr id="6" name="Picture 5">
            <a:extLst>
              <a:ext uri="{FF2B5EF4-FFF2-40B4-BE49-F238E27FC236}">
                <a16:creationId xmlns:a16="http://schemas.microsoft.com/office/drawing/2014/main" id="{AB649815-BD97-4D4B-8C73-8AA07F13D3B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40526" y="1005840"/>
            <a:ext cx="10006148" cy="5695406"/>
          </a:xfrm>
          <a:prstGeom prst="rect">
            <a:avLst/>
          </a:prstGeom>
          <a:solidFill>
            <a:srgbClr val="FFFFFF"/>
          </a:solidFill>
          <a:ln>
            <a:noFill/>
          </a:ln>
        </p:spPr>
      </p:pic>
      <p:sp>
        <p:nvSpPr>
          <p:cNvPr id="9" name="Arrow: Left 8">
            <a:extLst>
              <a:ext uri="{FF2B5EF4-FFF2-40B4-BE49-F238E27FC236}">
                <a16:creationId xmlns:a16="http://schemas.microsoft.com/office/drawing/2014/main" id="{5FB58998-9907-41DB-A0B6-90F98168D697}"/>
              </a:ext>
            </a:extLst>
          </p:cNvPr>
          <p:cNvSpPr/>
          <p:nvPr/>
        </p:nvSpPr>
        <p:spPr>
          <a:xfrm>
            <a:off x="1772239" y="2347274"/>
            <a:ext cx="895547" cy="207389"/>
          </a:xfrm>
          <a:prstGeom prst="lef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854005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3">
            <a:extLst>
              <a:ext uri="{FF2B5EF4-FFF2-40B4-BE49-F238E27FC236}">
                <a16:creationId xmlns:a16="http://schemas.microsoft.com/office/drawing/2014/main" id="{F312137D-0FCA-4E15-A43F-D10CC89B7411}"/>
              </a:ext>
            </a:extLst>
          </p:cNvPr>
          <p:cNvSpPr>
            <a:spLocks noChangeArrowheads="1"/>
          </p:cNvSpPr>
          <p:nvPr/>
        </p:nvSpPr>
        <p:spPr bwMode="auto">
          <a:xfrm>
            <a:off x="733425" y="126147"/>
            <a:ext cx="12395835"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3.1  Recipient &amp; PA Type Entry</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14">
            <a:extLst>
              <a:ext uri="{FF2B5EF4-FFF2-40B4-BE49-F238E27FC236}">
                <a16:creationId xmlns:a16="http://schemas.microsoft.com/office/drawing/2014/main" id="{DB371598-7542-4EA1-BFCC-AA0B84EF623C}"/>
              </a:ext>
            </a:extLst>
          </p:cNvPr>
          <p:cNvSpPr>
            <a:spLocks noChangeArrowheads="1"/>
          </p:cNvSpPr>
          <p:nvPr/>
        </p:nvSpPr>
        <p:spPr bwMode="auto">
          <a:xfrm>
            <a:off x="771525" y="758590"/>
            <a:ext cx="721995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The </a:t>
            </a: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Recipient &amp; PA Type Entry </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page will be displayed</a:t>
            </a:r>
            <a:r>
              <a:rPr kumimoji="0" lang="en-US" altLang="en-US" sz="11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TextBox 15">
            <a:extLst>
              <a:ext uri="{FF2B5EF4-FFF2-40B4-BE49-F238E27FC236}">
                <a16:creationId xmlns:a16="http://schemas.microsoft.com/office/drawing/2014/main" id="{AE5A0972-AE31-43C7-9708-AAB0F19F377A}"/>
              </a:ext>
            </a:extLst>
          </p:cNvPr>
          <p:cNvSpPr txBox="1"/>
          <p:nvPr/>
        </p:nvSpPr>
        <p:spPr>
          <a:xfrm>
            <a:off x="476249" y="5143500"/>
            <a:ext cx="11239501" cy="1631216"/>
          </a:xfrm>
          <a:prstGeom prst="rect">
            <a:avLst/>
          </a:prstGeom>
          <a:noFill/>
        </p:spPr>
        <p:txBody>
          <a:bodyPr wrap="square">
            <a:spAutoFit/>
          </a:bodyPr>
          <a:lstStyle/>
          <a:p>
            <a:pPr marL="88900" marR="129540">
              <a:spcBef>
                <a:spcPts val="0"/>
              </a:spcBef>
              <a:spcAft>
                <a:spcPts val="0"/>
              </a:spcAft>
            </a:pPr>
            <a:r>
              <a:rPr lang="en-US" sz="1600" spc="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ec</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ent &amp;</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P</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ype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E</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y</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pag</a:t>
            </a:r>
            <a:r>
              <a:rPr lang="en-US" sz="1600" spc="-15" dirty="0">
                <a:effectLst/>
                <a:latin typeface="Arial" panose="020B0604020202020204" pitchFamily="34" charset="0"/>
                <a:ea typeface="Arial" panose="020B0604020202020204" pitchFamily="34" charset="0"/>
                <a:cs typeface="Arial" panose="020B0604020202020204" pitchFamily="34" charset="0"/>
              </a:rPr>
              <a:t>e</a:t>
            </a:r>
            <a:r>
              <a:rPr lang="en-US" sz="1600" dirty="0">
                <a:effectLst/>
                <a:latin typeface="Arial" panose="020B0604020202020204" pitchFamily="34" charset="0"/>
                <a:ea typeface="Arial" panose="020B0604020202020204" pitchFamily="34" charset="0"/>
                <a:cs typeface="Arial" panose="020B0604020202020204" pitchFamily="34" charset="0"/>
              </a:rPr>
              <a:t>,</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15"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er</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15" dirty="0">
                <a:effectLst/>
                <a:latin typeface="Arial" panose="020B0604020202020204" pitchFamily="34" charset="0"/>
                <a:ea typeface="Arial" panose="020B0604020202020204" pitchFamily="34" charset="0"/>
                <a:cs typeface="Arial" panose="020B0604020202020204" pitchFamily="34" charset="0"/>
              </a:rPr>
              <a:t>h</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ec</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en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ed</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ca</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d </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D nu</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ber </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r</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CC</a:t>
            </a:r>
            <a:r>
              <a:rPr lang="en-US" sz="1600" dirty="0">
                <a:effectLst/>
                <a:latin typeface="Arial" panose="020B0604020202020204" pitchFamily="34" charset="0"/>
                <a:ea typeface="Arial" panose="020B0604020202020204" pitchFamily="34" charset="0"/>
                <a:cs typeface="Arial" panose="020B0604020202020204" pitchFamily="34" charset="0"/>
              </a:rPr>
              <a:t>N and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ec</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en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D</a:t>
            </a:r>
            <a:r>
              <a:rPr lang="en-US" sz="1600" spc="-15"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f</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B</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spc="5" dirty="0">
                <a:effectLst/>
                <a:latin typeface="Arial" panose="020B0604020202020204" pitchFamily="34" charset="0"/>
                <a:ea typeface="Arial" panose="020B0604020202020204" pitchFamily="34" charset="0"/>
                <a:cs typeface="Arial" panose="020B0604020202020204" pitchFamily="34" charset="0"/>
              </a:rPr>
              <a:t>rt</a:t>
            </a:r>
            <a:r>
              <a:rPr lang="en-US" sz="1600" dirty="0">
                <a:effectLst/>
                <a:latin typeface="Arial" panose="020B0604020202020204" pitchFamily="34" charset="0"/>
                <a:ea typeface="Arial" panose="020B0604020202020204" pitchFamily="34" charset="0"/>
                <a:cs typeface="Arial" panose="020B0604020202020204" pitchFamily="34" charset="0"/>
              </a:rPr>
              <a:t>h</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ap</a:t>
            </a:r>
            <a:r>
              <a:rPr lang="en-US" sz="1600" spc="-15"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op</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spc="-15"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b</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xes. </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P</a:t>
            </a:r>
            <a:r>
              <a:rPr lang="en-US" sz="1600" dirty="0">
                <a:effectLst/>
                <a:latin typeface="Arial" panose="020B0604020202020204" pitchFamily="34" charset="0"/>
                <a:ea typeface="Arial" panose="020B0604020202020204" pitchFamily="34" charset="0"/>
                <a:cs typeface="Arial" panose="020B0604020202020204" pitchFamily="34" charset="0"/>
              </a:rPr>
              <a:t>A Type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d</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10" dirty="0">
                <a:effectLst/>
                <a:latin typeface="Arial" panose="020B0604020202020204" pitchFamily="34" charset="0"/>
                <a:ea typeface="Arial" panose="020B0604020202020204" pitchFamily="34" charset="0"/>
                <a:cs typeface="Arial" panose="020B0604020202020204" pitchFamily="34" charset="0"/>
              </a:rPr>
              <a:t>p</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dirty="0">
                <a:effectLst/>
                <a:latin typeface="Arial" panose="020B0604020202020204" pitchFamily="34" charset="0"/>
                <a:ea typeface="Arial" panose="020B0604020202020204" pitchFamily="34" charset="0"/>
                <a:cs typeface="Arial" panose="020B0604020202020204" pitchFamily="34" charset="0"/>
              </a:rPr>
              <a:t>do</a:t>
            </a:r>
            <a:r>
              <a:rPr lang="en-US" sz="1600" spc="-5" dirty="0">
                <a:effectLst/>
                <a:latin typeface="Arial" panose="020B0604020202020204" pitchFamily="34" charset="0"/>
                <a:ea typeface="Arial" panose="020B0604020202020204" pitchFamily="34" charset="0"/>
                <a:cs typeface="Arial" panose="020B0604020202020204" pitchFamily="34" charset="0"/>
              </a:rPr>
              <a:t>w</a:t>
            </a:r>
            <a:r>
              <a:rPr lang="en-US" sz="1600" dirty="0">
                <a:effectLst/>
                <a:latin typeface="Arial" panose="020B0604020202020204" pitchFamily="34" charset="0"/>
                <a:ea typeface="Arial" panose="020B0604020202020204" pitchFamily="34" charset="0"/>
                <a:cs typeface="Arial" panose="020B0604020202020204" pitchFamily="34" charset="0"/>
              </a:rPr>
              <a:t>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li</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5" dirty="0">
                <a:effectLst/>
                <a:latin typeface="Arial" panose="020B0604020202020204" pitchFamily="34" charset="0"/>
                <a:ea typeface="Arial" panose="020B0604020202020204" pitchFamily="34" charset="0"/>
                <a:cs typeface="Arial" panose="020B0604020202020204" pitchFamily="34" charset="0"/>
              </a:rPr>
              <a:t>t your PA Type (89) </a:t>
            </a:r>
            <a:r>
              <a:rPr lang="en-US" sz="1600" spc="-10" dirty="0">
                <a:effectLst/>
                <a:latin typeface="Arial" panose="020B0604020202020204" pitchFamily="34" charset="0"/>
                <a:ea typeface="Arial" panose="020B0604020202020204" pitchFamily="34" charset="0"/>
                <a:cs typeface="Arial" panose="020B0604020202020204" pitchFamily="34" charset="0"/>
              </a:rPr>
              <a:t>will be displayed. S</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l</a:t>
            </a:r>
            <a:r>
              <a:rPr lang="en-US" sz="1600" dirty="0">
                <a:effectLst/>
                <a:latin typeface="Arial" panose="020B0604020202020204" pitchFamily="34" charset="0"/>
                <a:ea typeface="Arial" panose="020B0604020202020204" pitchFamily="34" charset="0"/>
                <a:cs typeface="Arial" panose="020B0604020202020204" pitchFamily="34" charset="0"/>
              </a:rPr>
              <a:t>ect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b="1" spc="-5" dirty="0">
                <a:effectLst/>
                <a:latin typeface="Arial" panose="020B0604020202020204" pitchFamily="34" charset="0"/>
                <a:ea typeface="Arial" panose="020B0604020202020204" pitchFamily="34" charset="0"/>
                <a:cs typeface="Arial" panose="020B0604020202020204" pitchFamily="34" charset="0"/>
              </a:rPr>
              <a:t>S</a:t>
            </a:r>
            <a:r>
              <a:rPr lang="en-US" sz="1600" b="1" dirty="0">
                <a:effectLst/>
                <a:latin typeface="Arial" panose="020B0604020202020204" pitchFamily="34" charset="0"/>
                <a:ea typeface="Arial" panose="020B0604020202020204" pitchFamily="34" charset="0"/>
                <a:cs typeface="Arial" panose="020B0604020202020204" pitchFamily="34" charset="0"/>
              </a:rPr>
              <a:t>ub</a:t>
            </a:r>
            <a:r>
              <a:rPr lang="en-US" sz="1600" b="1" spc="-10" dirty="0">
                <a:effectLst/>
                <a:latin typeface="Arial" panose="020B0604020202020204" pitchFamily="34" charset="0"/>
                <a:ea typeface="Arial" panose="020B0604020202020204" pitchFamily="34" charset="0"/>
                <a:cs typeface="Arial" panose="020B0604020202020204" pitchFamily="34" charset="0"/>
              </a:rPr>
              <a:t>m</a:t>
            </a:r>
            <a:r>
              <a:rPr lang="en-US" sz="1600" b="1" spc="5" dirty="0">
                <a:effectLst/>
                <a:latin typeface="Arial" panose="020B0604020202020204" pitchFamily="34" charset="0"/>
                <a:ea typeface="Arial" panose="020B0604020202020204" pitchFamily="34" charset="0"/>
                <a:cs typeface="Arial" panose="020B0604020202020204" pitchFamily="34" charset="0"/>
              </a:rPr>
              <a:t>i</a:t>
            </a:r>
            <a:r>
              <a:rPr lang="en-US" sz="1600" b="1" dirty="0">
                <a:effectLst/>
                <a:latin typeface="Arial" panose="020B0604020202020204" pitchFamily="34" charset="0"/>
                <a:ea typeface="Arial" panose="020B0604020202020204" pitchFamily="34" charset="0"/>
                <a:cs typeface="Arial" panose="020B0604020202020204" pitchFamily="34" charset="0"/>
              </a:rPr>
              <a:t>t </a:t>
            </a:r>
            <a:r>
              <a:rPr lang="en-US" sz="1600" dirty="0">
                <a:effectLst/>
                <a:latin typeface="Arial" panose="020B0604020202020204" pitchFamily="34" charset="0"/>
                <a:ea typeface="Arial" panose="020B0604020202020204" pitchFamily="34" charset="0"/>
                <a:cs typeface="Arial" panose="020B0604020202020204" pitchFamily="34" charset="0"/>
              </a:rPr>
              <a:t>b</a:t>
            </a:r>
            <a:r>
              <a:rPr lang="en-US" sz="1600" spc="-15" dirty="0">
                <a:effectLst/>
                <a:latin typeface="Arial" panose="020B0604020202020204" pitchFamily="34" charset="0"/>
                <a:ea typeface="Arial" panose="020B0604020202020204" pitchFamily="34" charset="0"/>
                <a:cs typeface="Arial" panose="020B0604020202020204" pitchFamily="34" charset="0"/>
              </a:rPr>
              <a:t>u</a:t>
            </a:r>
            <a:r>
              <a:rPr lang="en-US" sz="1600" spc="5" dirty="0">
                <a:effectLst/>
                <a:latin typeface="Arial" panose="020B0604020202020204" pitchFamily="34" charset="0"/>
                <a:ea typeface="Arial" panose="020B0604020202020204" pitchFamily="34" charset="0"/>
                <a:cs typeface="Arial" panose="020B0604020202020204" pitchFamily="34" charset="0"/>
              </a:rPr>
              <a:t>tt</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15" dirty="0">
                <a:effectLst/>
                <a:latin typeface="Arial" panose="020B0604020202020204" pitchFamily="34" charset="0"/>
                <a:ea typeface="Arial" panose="020B0604020202020204" pitchFamily="34" charset="0"/>
                <a:cs typeface="Arial" panose="020B0604020202020204" pitchFamily="34" charset="0"/>
              </a:rPr>
              <a:t>n to continue the process.</a:t>
            </a:r>
          </a:p>
          <a:p>
            <a:pPr marL="88900" marR="129540">
              <a:spcBef>
                <a:spcPts val="0"/>
              </a:spcBef>
              <a:spcAft>
                <a:spcPts val="0"/>
              </a:spcAft>
            </a:pP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f</a:t>
            </a:r>
            <a:r>
              <a:rPr lang="en-US" sz="1600" spc="1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y</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dirty="0">
                <a:effectLst/>
                <a:latin typeface="Arial" panose="020B0604020202020204" pitchFamily="34" charset="0"/>
                <a:ea typeface="Arial" panose="020B0604020202020204" pitchFamily="34" charset="0"/>
                <a:cs typeface="Arial" panose="020B0604020202020204" pitchFamily="34" charset="0"/>
              </a:rPr>
              <a:t>u</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wi</a:t>
            </a:r>
            <a:r>
              <a:rPr lang="en-US" sz="1600" dirty="0">
                <a:effectLst/>
                <a:latin typeface="Arial" panose="020B0604020202020204" pitchFamily="34" charset="0"/>
                <a:ea typeface="Arial" panose="020B0604020202020204" pitchFamily="34" charset="0"/>
                <a:cs typeface="Arial" panose="020B0604020202020204" pitchFamily="34" charset="0"/>
              </a:rPr>
              <a:t>sh</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d</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scon</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i</a:t>
            </a:r>
            <a:r>
              <a:rPr lang="en-US" sz="1600" dirty="0">
                <a:effectLst/>
                <a:latin typeface="Arial" panose="020B0604020202020204" pitchFamily="34" charset="0"/>
                <a:ea typeface="Arial" panose="020B0604020202020204" pitchFamily="34" charset="0"/>
                <a:cs typeface="Arial" panose="020B0604020202020204" pitchFamily="34" charset="0"/>
              </a:rPr>
              <a:t>nue</a:t>
            </a:r>
            <a:r>
              <a:rPr lang="en-US" sz="1600" spc="5" dirty="0">
                <a:effectLst/>
                <a:latin typeface="Arial" panose="020B0604020202020204" pitchFamily="34" charset="0"/>
                <a:ea typeface="Arial" panose="020B0604020202020204" pitchFamily="34" charset="0"/>
                <a:cs typeface="Arial" panose="020B0604020202020204" pitchFamily="34" charset="0"/>
              </a:rPr>
              <a:t> 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equ</a:t>
            </a:r>
            <a:r>
              <a:rPr lang="en-US" sz="1600" spc="-15" dirty="0">
                <a:effectLst/>
                <a:latin typeface="Arial" panose="020B0604020202020204" pitchFamily="34" charset="0"/>
                <a:ea typeface="Arial" panose="020B0604020202020204" pitchFamily="34" charset="0"/>
                <a:cs typeface="Arial" panose="020B0604020202020204" pitchFamily="34" charset="0"/>
              </a:rPr>
              <a:t>e</a:t>
            </a:r>
            <a:r>
              <a:rPr lang="en-US" sz="1600" dirty="0">
                <a:effectLst/>
                <a:latin typeface="Arial" panose="020B0604020202020204" pitchFamily="34" charset="0"/>
                <a:ea typeface="Arial" panose="020B0604020202020204" pitchFamily="34" charset="0"/>
                <a:cs typeface="Arial" panose="020B0604020202020204" pitchFamily="34" charset="0"/>
              </a:rPr>
              <a:t>s</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 c</a:t>
            </a:r>
            <a:r>
              <a:rPr lang="en-US" sz="1600" spc="-5" dirty="0">
                <a:effectLst/>
                <a:latin typeface="Arial" panose="020B0604020202020204" pitchFamily="34" charset="0"/>
                <a:ea typeface="Arial" panose="020B0604020202020204" pitchFamily="34" charset="0"/>
                <a:cs typeface="Arial" panose="020B0604020202020204" pitchFamily="34" charset="0"/>
              </a:rPr>
              <a:t>li</a:t>
            </a:r>
            <a:r>
              <a:rPr lang="en-US" sz="1600" dirty="0">
                <a:effectLst/>
                <a:latin typeface="Arial" panose="020B0604020202020204" pitchFamily="34" charset="0"/>
                <a:ea typeface="Arial" panose="020B0604020202020204" pitchFamily="34" charset="0"/>
                <a:cs typeface="Arial" panose="020B0604020202020204" pitchFamily="34" charset="0"/>
              </a:rPr>
              <a:t>ck</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C</a:t>
            </a:r>
            <a:r>
              <a:rPr lang="en-US" sz="1600" dirty="0">
                <a:effectLst/>
                <a:latin typeface="Arial" panose="020B0604020202020204" pitchFamily="34" charset="0"/>
                <a:ea typeface="Arial" panose="020B0604020202020204" pitchFamily="34" charset="0"/>
                <a:cs typeface="Arial" panose="020B0604020202020204" pitchFamily="34" charset="0"/>
              </a:rPr>
              <a:t>ancel</a:t>
            </a:r>
            <a:r>
              <a:rPr lang="en-US" sz="1600" spc="-10"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bu</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on</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5" dirty="0">
                <a:effectLst/>
                <a:latin typeface="Arial" panose="020B0604020202020204" pitchFamily="34" charset="0"/>
                <a:ea typeface="Arial" panose="020B0604020202020204" pitchFamily="34" charset="0"/>
                <a:cs typeface="Arial" panose="020B0604020202020204" pitchFamily="34" charset="0"/>
              </a:rPr>
              <a:t>a</a:t>
            </a:r>
            <a:r>
              <a:rPr lang="en-US" sz="1600" dirty="0">
                <a:effectLst/>
                <a:latin typeface="Arial" panose="020B0604020202020204" pitchFamily="34" charset="0"/>
                <a:ea typeface="Arial" panose="020B0604020202020204" pitchFamily="34" charset="0"/>
                <a:cs typeface="Arial" panose="020B0604020202020204" pitchFamily="34" charset="0"/>
              </a:rPr>
              <a:t>nd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you</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wil</a:t>
            </a:r>
            <a:r>
              <a:rPr lang="en-US" sz="1600" dirty="0">
                <a:effectLst/>
                <a:latin typeface="Arial" panose="020B0604020202020204" pitchFamily="34" charset="0"/>
                <a:ea typeface="Arial" panose="020B0604020202020204" pitchFamily="34" charset="0"/>
                <a:cs typeface="Arial" panose="020B0604020202020204" pitchFamily="34" charset="0"/>
              </a:rPr>
              <a:t>l be </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spc="-15" dirty="0">
                <a:effectLst/>
                <a:latin typeface="Arial" panose="020B0604020202020204" pitchFamily="34" charset="0"/>
                <a:ea typeface="Arial" panose="020B0604020202020204" pitchFamily="34" charset="0"/>
                <a:cs typeface="Arial" panose="020B0604020202020204" pitchFamily="34" charset="0"/>
              </a:rPr>
              <a:t>u</a:t>
            </a:r>
            <a:r>
              <a:rPr lang="en-US" sz="1600" spc="5" dirty="0">
                <a:effectLst/>
                <a:latin typeface="Arial" panose="020B0604020202020204" pitchFamily="34" charset="0"/>
                <a:ea typeface="Arial" panose="020B0604020202020204" pitchFamily="34" charset="0"/>
                <a:cs typeface="Arial" panose="020B0604020202020204" pitchFamily="34" charset="0"/>
              </a:rPr>
              <a:t>r</a:t>
            </a:r>
            <a:r>
              <a:rPr lang="en-US" sz="1600" dirty="0">
                <a:effectLst/>
                <a:latin typeface="Arial" panose="020B0604020202020204" pitchFamily="34" charset="0"/>
                <a:ea typeface="Arial" panose="020B0604020202020204" pitchFamily="34" charset="0"/>
                <a:cs typeface="Arial" panose="020B0604020202020204" pitchFamily="34" charset="0"/>
              </a:rPr>
              <a:t>ned</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o</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5" dirty="0">
                <a:effectLst/>
                <a:latin typeface="Arial" panose="020B0604020202020204" pitchFamily="34" charset="0"/>
                <a:ea typeface="Arial" panose="020B0604020202020204" pitchFamily="34" charset="0"/>
                <a:cs typeface="Arial" panose="020B0604020202020204" pitchFamily="34" charset="0"/>
              </a:rPr>
              <a:t>t</a:t>
            </a:r>
            <a:r>
              <a:rPr lang="en-US" sz="1600" dirty="0">
                <a:effectLst/>
                <a:latin typeface="Arial" panose="020B0604020202020204" pitchFamily="34" charset="0"/>
                <a:ea typeface="Arial" panose="020B0604020202020204" pitchFamily="34" charset="0"/>
                <a:cs typeface="Arial" panose="020B0604020202020204" pitchFamily="34" charset="0"/>
              </a:rPr>
              <a:t>he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spc="-1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a:t>
            </a:r>
            <a:r>
              <a:rPr lang="en-US" sz="1600" spc="-5" dirty="0">
                <a:effectLst/>
                <a:latin typeface="Arial" panose="020B0604020202020204" pitchFamily="34" charset="0"/>
                <a:ea typeface="Arial" panose="020B0604020202020204" pitchFamily="34" charset="0"/>
                <a:cs typeface="Arial" panose="020B0604020202020204" pitchFamily="34" charset="0"/>
              </a:rPr>
              <a:t>P</a:t>
            </a:r>
            <a:r>
              <a:rPr lang="en-US" sz="1600" dirty="0">
                <a:effectLst/>
                <a:latin typeface="Arial" panose="020B0604020202020204" pitchFamily="34" charset="0"/>
                <a:ea typeface="Arial" panose="020B0604020202020204" pitchFamily="34" charset="0"/>
                <a:cs typeface="Arial" panose="020B0604020202020204" pitchFamily="34" charset="0"/>
              </a:rPr>
              <a:t>A</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h</a:t>
            </a:r>
            <a:r>
              <a:rPr lang="en-US" sz="1600" spc="-15" dirty="0">
                <a:effectLst/>
                <a:latin typeface="Arial" panose="020B0604020202020204" pitchFamily="34" charset="0"/>
                <a:ea typeface="Arial" panose="020B0604020202020204" pitchFamily="34" charset="0"/>
                <a:cs typeface="Arial" panose="020B0604020202020204" pitchFamily="34" charset="0"/>
              </a:rPr>
              <a:t>o</a:t>
            </a:r>
            <a:r>
              <a:rPr lang="en-US" sz="1600" spc="5" dirty="0">
                <a:effectLst/>
                <a:latin typeface="Arial" panose="020B0604020202020204" pitchFamily="34" charset="0"/>
                <a:ea typeface="Arial" panose="020B0604020202020204" pitchFamily="34" charset="0"/>
                <a:cs typeface="Arial" panose="020B0604020202020204" pitchFamily="34" charset="0"/>
              </a:rPr>
              <a:t>m</a:t>
            </a:r>
            <a:r>
              <a:rPr lang="en-US" sz="1600" dirty="0">
                <a:effectLst/>
                <a:latin typeface="Arial" panose="020B0604020202020204" pitchFamily="34" charset="0"/>
                <a:ea typeface="Arial" panose="020B0604020202020204" pitchFamily="34" charset="0"/>
                <a:cs typeface="Arial" panose="020B0604020202020204" pitchFamily="34" charset="0"/>
              </a:rPr>
              <a:t>e</a:t>
            </a:r>
            <a:r>
              <a:rPr lang="en-US" sz="1600" spc="5" dirty="0">
                <a:effectLst/>
                <a:latin typeface="Arial" panose="020B0604020202020204" pitchFamily="34" charset="0"/>
                <a:ea typeface="Arial" panose="020B0604020202020204" pitchFamily="34" charset="0"/>
                <a:cs typeface="Arial" panose="020B0604020202020204" pitchFamily="34" charset="0"/>
              </a:rPr>
              <a:t> </a:t>
            </a:r>
            <a:r>
              <a:rPr lang="en-US" sz="1600" dirty="0">
                <a:effectLst/>
                <a:latin typeface="Arial" panose="020B0604020202020204" pitchFamily="34" charset="0"/>
                <a:ea typeface="Arial" panose="020B0604020202020204" pitchFamily="34" charset="0"/>
                <a:cs typeface="Arial" panose="020B0604020202020204" pitchFamily="34" charset="0"/>
              </a:rPr>
              <a:t>pag</a:t>
            </a:r>
            <a:r>
              <a:rPr lang="en-US" sz="1600" spc="-15" dirty="0">
                <a:effectLst/>
                <a:latin typeface="Arial" panose="020B0604020202020204" pitchFamily="34" charset="0"/>
                <a:ea typeface="Arial" panose="020B0604020202020204" pitchFamily="34" charset="0"/>
                <a:cs typeface="Arial" panose="020B0604020202020204" pitchFamily="34" charset="0"/>
              </a:rPr>
              <a:t>e</a:t>
            </a:r>
            <a:r>
              <a:rPr lang="en-US" sz="1600" dirty="0">
                <a:effectLst/>
                <a:latin typeface="Arial" panose="020B0604020202020204" pitchFamily="34" charset="0"/>
                <a:ea typeface="Arial" panose="020B0604020202020204" pitchFamily="34" charset="0"/>
                <a:cs typeface="Arial" panose="020B0604020202020204" pitchFamily="34" charset="0"/>
              </a:rPr>
              <a:t>.</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p>
            <a:br>
              <a:rPr lang="en-US" sz="1800" dirty="0">
                <a:effectLst/>
                <a:latin typeface="Arial" panose="020B0604020202020204" pitchFamily="34" charset="0"/>
                <a:ea typeface="Arial" panose="020B0604020202020204" pitchFamily="34" charset="0"/>
              </a:rPr>
            </a:br>
            <a:endParaRPr lang="en-US" dirty="0"/>
          </a:p>
        </p:txBody>
      </p:sp>
      <p:sp>
        <p:nvSpPr>
          <p:cNvPr id="2" name="Slide Number Placeholder 1">
            <a:extLst>
              <a:ext uri="{FF2B5EF4-FFF2-40B4-BE49-F238E27FC236}">
                <a16:creationId xmlns:a16="http://schemas.microsoft.com/office/drawing/2014/main" id="{F82272FA-670A-44FC-860C-44ACD7B84687}"/>
              </a:ext>
            </a:extLst>
          </p:cNvPr>
          <p:cNvSpPr>
            <a:spLocks noGrp="1"/>
          </p:cNvSpPr>
          <p:nvPr>
            <p:ph type="sldNum" sz="quarter" idx="12"/>
          </p:nvPr>
        </p:nvSpPr>
        <p:spPr/>
        <p:txBody>
          <a:bodyPr/>
          <a:lstStyle/>
          <a:p>
            <a:fld id="{D76D9D55-BB22-48A8-A5AB-75F32371B4BF}" type="slidenum">
              <a:rPr lang="en-US" smtClean="0"/>
              <a:t>22</a:t>
            </a:fld>
            <a:endParaRPr lang="en-US"/>
          </a:p>
        </p:txBody>
      </p:sp>
      <p:pic>
        <p:nvPicPr>
          <p:cNvPr id="12" name="Picture 11">
            <a:extLst>
              <a:ext uri="{FF2B5EF4-FFF2-40B4-BE49-F238E27FC236}">
                <a16:creationId xmlns:a16="http://schemas.microsoft.com/office/drawing/2014/main" id="{AFA30723-725F-4D11-BD50-CFC36F2A6F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09897" y="1254034"/>
            <a:ext cx="9888583" cy="3409406"/>
          </a:xfrm>
          <a:prstGeom prst="rect">
            <a:avLst/>
          </a:prstGeom>
          <a:noFill/>
          <a:ln>
            <a:noFill/>
          </a:ln>
        </p:spPr>
      </p:pic>
    </p:spTree>
    <p:extLst>
      <p:ext uri="{BB962C8B-B14F-4D97-AF65-F5344CB8AC3E}">
        <p14:creationId xmlns:p14="http://schemas.microsoft.com/office/powerpoint/2010/main" val="1660542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0A4B-1DE2-4D92-8486-8A553F508FC3}"/>
              </a:ext>
            </a:extLst>
          </p:cNvPr>
          <p:cNvSpPr>
            <a:spLocks noGrp="1"/>
          </p:cNvSpPr>
          <p:nvPr>
            <p:ph type="title"/>
          </p:nvPr>
        </p:nvSpPr>
        <p:spPr>
          <a:xfrm>
            <a:off x="310718" y="257453"/>
            <a:ext cx="11043081" cy="887766"/>
          </a:xfrm>
        </p:spPr>
        <p:txBody>
          <a:bodyPr>
            <a:normAutofit/>
          </a:bodyPr>
          <a:lstStyle/>
          <a:p>
            <a:r>
              <a:rPr lang="en-US" sz="2000" dirty="0">
                <a:latin typeface="Arial" panose="020B0604020202020204" pitchFamily="34" charset="0"/>
                <a:cs typeface="Arial" panose="020B0604020202020204" pitchFamily="34" charset="0"/>
              </a:rPr>
              <a:t>3.2 PA Request Entry</a:t>
            </a:r>
          </a:p>
        </p:txBody>
      </p:sp>
      <p:sp>
        <p:nvSpPr>
          <p:cNvPr id="3" name="Content Placeholder 2">
            <a:extLst>
              <a:ext uri="{FF2B5EF4-FFF2-40B4-BE49-F238E27FC236}">
                <a16:creationId xmlns:a16="http://schemas.microsoft.com/office/drawing/2014/main" id="{F20296A3-F41B-422D-87D9-7155B8795A69}"/>
              </a:ext>
            </a:extLst>
          </p:cNvPr>
          <p:cNvSpPr>
            <a:spLocks noGrp="1"/>
          </p:cNvSpPr>
          <p:nvPr>
            <p:ph idx="1"/>
          </p:nvPr>
        </p:nvSpPr>
        <p:spPr>
          <a:xfrm>
            <a:off x="168677" y="1556657"/>
            <a:ext cx="4697238" cy="4620306"/>
          </a:xfrm>
        </p:spPr>
        <p:txBody>
          <a:bodyPr>
            <a:normAutofit/>
          </a:bodyPr>
          <a:lstStyle/>
          <a:p>
            <a:r>
              <a:rPr lang="en-US" sz="1800" dirty="0">
                <a:latin typeface="Arial" panose="020B0604020202020204" pitchFamily="34" charset="0"/>
                <a:cs typeface="Arial" panose="020B0604020202020204" pitchFamily="34" charset="0"/>
              </a:rPr>
              <a:t>On the PA Request Entry page all of Provider and Recipient’s information will be automatically populated. ( All highlighted fields) </a:t>
            </a:r>
          </a:p>
          <a:p>
            <a:r>
              <a:rPr lang="en-US" sz="1800" dirty="0">
                <a:latin typeface="Arial" panose="020B0604020202020204" pitchFamily="34" charset="0"/>
                <a:cs typeface="Arial" panose="020B0604020202020204" pitchFamily="34" charset="0"/>
              </a:rPr>
              <a:t>Provider will have to Fill out the From and Thru dates of service.</a:t>
            </a:r>
          </a:p>
          <a:p>
            <a:r>
              <a:rPr lang="en-US" sz="1800" dirty="0">
                <a:latin typeface="Arial" panose="020B0604020202020204" pitchFamily="34" charset="0"/>
                <a:cs typeface="Arial" panose="020B0604020202020204" pitchFamily="34" charset="0"/>
              </a:rPr>
              <a:t>There is a place for Provider contact. This field is optional </a:t>
            </a:r>
          </a:p>
          <a:p>
            <a:r>
              <a:rPr lang="en-US" sz="1800" dirty="0">
                <a:latin typeface="Arial" panose="020B0604020202020204" pitchFamily="34" charset="0"/>
                <a:cs typeface="Arial" panose="020B0604020202020204" pitchFamily="34" charset="0"/>
              </a:rPr>
              <a:t>Once you have completed the required fields, select the Continue button at the bottom of the page. </a:t>
            </a:r>
          </a:p>
          <a:p>
            <a:r>
              <a:rPr lang="en-US" sz="1800" dirty="0">
                <a:latin typeface="Arial" panose="020B0604020202020204" pitchFamily="34" charset="0"/>
                <a:cs typeface="Arial" panose="020B0604020202020204" pitchFamily="34" charset="0"/>
              </a:rPr>
              <a:t>An upload page will be displayed.  </a:t>
            </a:r>
          </a:p>
          <a:p>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D544175D-DD8D-43EF-A3BC-D024C70EFC73}"/>
              </a:ext>
            </a:extLst>
          </p:cNvPr>
          <p:cNvSpPr>
            <a:spLocks noGrp="1"/>
          </p:cNvSpPr>
          <p:nvPr>
            <p:ph type="sldNum" sz="quarter" idx="12"/>
          </p:nvPr>
        </p:nvSpPr>
        <p:spPr/>
        <p:txBody>
          <a:bodyPr/>
          <a:lstStyle/>
          <a:p>
            <a:fld id="{D76D9D55-BB22-48A8-A5AB-75F32371B4BF}" type="slidenum">
              <a:rPr lang="en-US" smtClean="0"/>
              <a:t>23</a:t>
            </a:fld>
            <a:endParaRPr lang="en-US"/>
          </a:p>
        </p:txBody>
      </p:sp>
      <p:pic>
        <p:nvPicPr>
          <p:cNvPr id="1026" name="Picture 2">
            <a:extLst>
              <a:ext uri="{FF2B5EF4-FFF2-40B4-BE49-F238E27FC236}">
                <a16:creationId xmlns:a16="http://schemas.microsoft.com/office/drawing/2014/main" id="{4477F41B-5FF8-4E13-B49D-3EA5136999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621" y="1"/>
            <a:ext cx="7080749"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413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2">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9">
            <a:extLst>
              <a:ext uri="{FF2B5EF4-FFF2-40B4-BE49-F238E27FC236}">
                <a16:creationId xmlns:a16="http://schemas.microsoft.com/office/drawing/2014/main" id="{B745B23A-4586-FF65-B195-B9E0D9910D21}"/>
              </a:ext>
            </a:extLst>
          </p:cNvPr>
          <p:cNvSpPr>
            <a:spLocks noGrp="1"/>
          </p:cNvSpPr>
          <p:nvPr>
            <p:ph idx="1"/>
          </p:nvPr>
        </p:nvSpPr>
        <p:spPr>
          <a:xfrm>
            <a:off x="613611" y="160256"/>
            <a:ext cx="10816389" cy="914400"/>
          </a:xfrm>
        </p:spPr>
        <p:txBody>
          <a:bodyPr anchor="ctr">
            <a:normAutofit/>
          </a:bodyPr>
          <a:lstStyle/>
          <a:p>
            <a:pPr algn="ctr"/>
            <a:r>
              <a:rPr lang="en-US" sz="1800" dirty="0">
                <a:latin typeface="Arial" panose="020B0604020202020204" pitchFamily="34" charset="0"/>
                <a:cs typeface="Arial" panose="020B0604020202020204" pitchFamily="34" charset="0"/>
              </a:rPr>
              <a:t>EPA-UPLOAD PAGE </a:t>
            </a:r>
          </a:p>
          <a:p>
            <a:pPr algn="ctr"/>
            <a:r>
              <a:rPr lang="en-US" sz="1600" dirty="0">
                <a:latin typeface="Arial" panose="020B0604020202020204" pitchFamily="34" charset="0"/>
                <a:cs typeface="Arial" panose="020B0604020202020204" pitchFamily="34" charset="0"/>
              </a:rPr>
              <a:t>Follow the instructions, Upload documents and hit continue. This will lead you to the Confirmation Page </a:t>
            </a:r>
          </a:p>
        </p:txBody>
      </p:sp>
      <p:sp>
        <p:nvSpPr>
          <p:cNvPr id="4" name="Slide Number Placeholder 3">
            <a:extLst>
              <a:ext uri="{FF2B5EF4-FFF2-40B4-BE49-F238E27FC236}">
                <a16:creationId xmlns:a16="http://schemas.microsoft.com/office/drawing/2014/main" id="{62B8A6D6-9B6F-4688-AEB1-E3A1078737F7}"/>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76D9D55-BB22-48A8-A5AB-75F32371B4BF}" type="slidenum">
              <a:rPr lang="en-US" smtClean="0"/>
              <a:pPr>
                <a:spcAft>
                  <a:spcPts val="600"/>
                </a:spcAft>
              </a:pPr>
              <a:t>24</a:t>
            </a:fld>
            <a:endParaRPr lang="en-US"/>
          </a:p>
        </p:txBody>
      </p:sp>
      <p:pic>
        <p:nvPicPr>
          <p:cNvPr id="2" name="Picture 1">
            <a:extLst>
              <a:ext uri="{FF2B5EF4-FFF2-40B4-BE49-F238E27FC236}">
                <a16:creationId xmlns:a16="http://schemas.microsoft.com/office/drawing/2014/main" id="{43E2FC44-C181-4E8E-B8A0-DAFC8CF5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622" y="1084882"/>
            <a:ext cx="10166684" cy="573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1822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21760-F2EE-474A-ABED-B236E609BBB7}"/>
              </a:ext>
            </a:extLst>
          </p:cNvPr>
          <p:cNvSpPr>
            <a:spLocks noGrp="1"/>
          </p:cNvSpPr>
          <p:nvPr>
            <p:ph type="title"/>
          </p:nvPr>
        </p:nvSpPr>
        <p:spPr>
          <a:xfrm>
            <a:off x="1" y="1"/>
            <a:ext cx="12104016" cy="637674"/>
          </a:xfrm>
        </p:spPr>
        <p:txBody>
          <a:bodyPr>
            <a:normAutofit fontScale="90000"/>
          </a:bodyPr>
          <a:lstStyle/>
          <a:p>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5273BF8-7821-428C-BA20-EA958A189163}"/>
              </a:ext>
            </a:extLst>
          </p:cNvPr>
          <p:cNvSpPr>
            <a:spLocks noGrp="1"/>
          </p:cNvSpPr>
          <p:nvPr>
            <p:ph type="sldNum" sz="quarter" idx="12"/>
          </p:nvPr>
        </p:nvSpPr>
        <p:spPr/>
        <p:txBody>
          <a:bodyPr/>
          <a:lstStyle/>
          <a:p>
            <a:fld id="{D76D9D55-BB22-48A8-A5AB-75F32371B4BF}" type="slidenum">
              <a:rPr lang="en-US" smtClean="0"/>
              <a:t>25</a:t>
            </a:fld>
            <a:endParaRPr lang="en-US"/>
          </a:p>
        </p:txBody>
      </p:sp>
      <p:sp>
        <p:nvSpPr>
          <p:cNvPr id="16" name="Rectangle 15">
            <a:extLst>
              <a:ext uri="{FF2B5EF4-FFF2-40B4-BE49-F238E27FC236}">
                <a16:creationId xmlns:a16="http://schemas.microsoft.com/office/drawing/2014/main" id="{9C15999C-5C41-43E7-B290-19069BBC9BB3}"/>
              </a:ext>
            </a:extLst>
          </p:cNvPr>
          <p:cNvSpPr/>
          <p:nvPr/>
        </p:nvSpPr>
        <p:spPr>
          <a:xfrm flipV="1">
            <a:off x="3864990" y="4157220"/>
            <a:ext cx="509047" cy="457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46870FC-B7F2-4E40-9A5A-EC89804AC6D8}"/>
              </a:ext>
            </a:extLst>
          </p:cNvPr>
          <p:cNvSpPr/>
          <p:nvPr/>
        </p:nvSpPr>
        <p:spPr>
          <a:xfrm>
            <a:off x="3695308" y="4308050"/>
            <a:ext cx="584462" cy="5514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0B435D9-10E7-4E5A-9F2A-7984F1B98AC9}"/>
              </a:ext>
            </a:extLst>
          </p:cNvPr>
          <p:cNvSpPr/>
          <p:nvPr/>
        </p:nvSpPr>
        <p:spPr>
          <a:xfrm>
            <a:off x="3836709" y="4411746"/>
            <a:ext cx="914400" cy="1225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a:extLst>
              <a:ext uri="{FF2B5EF4-FFF2-40B4-BE49-F238E27FC236}">
                <a16:creationId xmlns:a16="http://schemas.microsoft.com/office/drawing/2014/main" id="{63D92C4E-F30E-47FA-81A8-7BBA8483C4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326" y="276726"/>
            <a:ext cx="11686674" cy="6196263"/>
          </a:xfrm>
          <a:prstGeom prst="rect">
            <a:avLst/>
          </a:prstGeom>
          <a:solidFill>
            <a:srgbClr val="FF0000"/>
          </a:solidFill>
          <a:ln>
            <a:noFill/>
          </a:ln>
        </p:spPr>
      </p:pic>
      <p:sp>
        <p:nvSpPr>
          <p:cNvPr id="26" name="Rectangle 25">
            <a:extLst>
              <a:ext uri="{FF2B5EF4-FFF2-40B4-BE49-F238E27FC236}">
                <a16:creationId xmlns:a16="http://schemas.microsoft.com/office/drawing/2014/main" id="{878E8CD8-92C8-44C4-85EB-A8A73D420849}"/>
              </a:ext>
            </a:extLst>
          </p:cNvPr>
          <p:cNvSpPr/>
          <p:nvPr/>
        </p:nvSpPr>
        <p:spPr>
          <a:xfrm>
            <a:off x="1977521" y="3292190"/>
            <a:ext cx="1046374" cy="16968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C78AD2D-60FA-4F18-A2C2-8F1E6BCB6A34}"/>
              </a:ext>
            </a:extLst>
          </p:cNvPr>
          <p:cNvSpPr/>
          <p:nvPr/>
        </p:nvSpPr>
        <p:spPr>
          <a:xfrm>
            <a:off x="1984343" y="3501188"/>
            <a:ext cx="3417836" cy="19275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14BD90D-657A-4190-AEDE-5E740352F1BE}"/>
              </a:ext>
            </a:extLst>
          </p:cNvPr>
          <p:cNvSpPr/>
          <p:nvPr/>
        </p:nvSpPr>
        <p:spPr>
          <a:xfrm>
            <a:off x="5672579" y="4045340"/>
            <a:ext cx="904973" cy="12254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D085BC2-29FD-42BF-B27B-6D88985BAA89}"/>
              </a:ext>
            </a:extLst>
          </p:cNvPr>
          <p:cNvSpPr/>
          <p:nvPr/>
        </p:nvSpPr>
        <p:spPr>
          <a:xfrm>
            <a:off x="1663460" y="4197781"/>
            <a:ext cx="895546" cy="754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02225FE-AFD0-46B8-A1AC-DA7BED495E2B}"/>
              </a:ext>
            </a:extLst>
          </p:cNvPr>
          <p:cNvSpPr/>
          <p:nvPr/>
        </p:nvSpPr>
        <p:spPr>
          <a:xfrm>
            <a:off x="5653850" y="4196540"/>
            <a:ext cx="746949" cy="9873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5884228-5B70-407A-838F-F33D3134CB26}"/>
              </a:ext>
            </a:extLst>
          </p:cNvPr>
          <p:cNvSpPr/>
          <p:nvPr/>
        </p:nvSpPr>
        <p:spPr>
          <a:xfrm>
            <a:off x="5659060" y="4330130"/>
            <a:ext cx="1006435" cy="854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F2AF12-9F65-43BD-BF01-60348BE896CF}"/>
              </a:ext>
            </a:extLst>
          </p:cNvPr>
          <p:cNvSpPr/>
          <p:nvPr/>
        </p:nvSpPr>
        <p:spPr>
          <a:xfrm>
            <a:off x="1663459" y="4284234"/>
            <a:ext cx="923826" cy="13197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E28DB34B-84AD-4B27-B824-46B38D53C738}"/>
              </a:ext>
            </a:extLst>
          </p:cNvPr>
          <p:cNvSpPr/>
          <p:nvPr/>
        </p:nvSpPr>
        <p:spPr>
          <a:xfrm>
            <a:off x="6477329" y="3320715"/>
            <a:ext cx="1523671" cy="1255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1CEC06AA-26A0-4CF2-B03D-09F7B0C06853}"/>
              </a:ext>
            </a:extLst>
          </p:cNvPr>
          <p:cNvSpPr/>
          <p:nvPr/>
        </p:nvSpPr>
        <p:spPr>
          <a:xfrm>
            <a:off x="1660357" y="4042611"/>
            <a:ext cx="1323474" cy="1443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8200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15B0E-C55D-48C7-A884-BE3CD6B876CD}"/>
              </a:ext>
            </a:extLst>
          </p:cNvPr>
          <p:cNvSpPr>
            <a:spLocks noGrp="1"/>
          </p:cNvSpPr>
          <p:nvPr>
            <p:ph type="title"/>
          </p:nvPr>
        </p:nvSpPr>
        <p:spPr>
          <a:xfrm>
            <a:off x="505326" y="113122"/>
            <a:ext cx="10852485" cy="1112363"/>
          </a:xfrm>
        </p:spPr>
        <p:txBody>
          <a:bodyPr>
            <a:normAutofit fontScale="90000"/>
          </a:bodyPr>
          <a:lstStyle/>
          <a:p>
            <a:r>
              <a:rPr lang="en-US" sz="1800" dirty="0">
                <a:latin typeface="Arial" panose="020B0604020202020204" pitchFamily="34" charset="0"/>
                <a:cs typeface="Arial" panose="020B0604020202020204" pitchFamily="34" charset="0"/>
              </a:rPr>
              <a:t>PA Request Confirmation Page</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Once you “submit the request, all the information and supporting documentation is correct and uploaded”,  this page will appear.</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This will allow you to “submit another request” See at the bottom.  </a:t>
            </a:r>
          </a:p>
        </p:txBody>
      </p:sp>
      <p:sp>
        <p:nvSpPr>
          <p:cNvPr id="4" name="Slide Number Placeholder 3">
            <a:extLst>
              <a:ext uri="{FF2B5EF4-FFF2-40B4-BE49-F238E27FC236}">
                <a16:creationId xmlns:a16="http://schemas.microsoft.com/office/drawing/2014/main" id="{1AE13DBD-300D-49B1-81F0-D94AEAA750A8}"/>
              </a:ext>
            </a:extLst>
          </p:cNvPr>
          <p:cNvSpPr>
            <a:spLocks noGrp="1"/>
          </p:cNvSpPr>
          <p:nvPr>
            <p:ph type="sldNum" sz="quarter" idx="12"/>
          </p:nvPr>
        </p:nvSpPr>
        <p:spPr/>
        <p:txBody>
          <a:bodyPr/>
          <a:lstStyle/>
          <a:p>
            <a:fld id="{D76D9D55-BB22-48A8-A5AB-75F32371B4BF}" type="slidenum">
              <a:rPr lang="en-US" smtClean="0"/>
              <a:t>26</a:t>
            </a:fld>
            <a:endParaRPr lang="en-US"/>
          </a:p>
        </p:txBody>
      </p:sp>
      <p:pic>
        <p:nvPicPr>
          <p:cNvPr id="2050" name="Picture 1">
            <a:extLst>
              <a:ext uri="{FF2B5EF4-FFF2-40B4-BE49-F238E27FC236}">
                <a16:creationId xmlns:a16="http://schemas.microsoft.com/office/drawing/2014/main" id="{DD8D4F9C-15ED-4358-80C1-CBE1859790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060" y="1634490"/>
            <a:ext cx="7920990" cy="5017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845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8958-AF4C-48AF-9C2F-6D1E6349B906}"/>
              </a:ext>
            </a:extLst>
          </p:cNvPr>
          <p:cNvSpPr>
            <a:spLocks noGrp="1"/>
          </p:cNvSpPr>
          <p:nvPr>
            <p:ph type="title"/>
          </p:nvPr>
        </p:nvSpPr>
        <p:spPr>
          <a:xfrm>
            <a:off x="461024" y="424699"/>
            <a:ext cx="11346426" cy="6145162"/>
          </a:xfrm>
        </p:spPr>
        <p:txBody>
          <a:bodyPr>
            <a:normAutofit fontScale="90000"/>
          </a:bodyPr>
          <a:lstStyle/>
          <a:p>
            <a:r>
              <a:rPr lang="en-US" sz="2000" b="1" i="0" dirty="0">
                <a:solidFill>
                  <a:srgbClr val="212529"/>
                </a:solidFill>
                <a:effectLst/>
                <a:latin typeface="Arial" panose="020B0604020202020204" pitchFamily="34" charset="0"/>
                <a:cs typeface="Arial" panose="020B0604020202020204" pitchFamily="34" charset="0"/>
              </a:rPr>
              <a:t>New Confirmation Process</a:t>
            </a:r>
            <a:br>
              <a:rPr lang="en-US" sz="1400" b="1" i="0" dirty="0">
                <a:solidFill>
                  <a:srgbClr val="212529"/>
                </a:solidFill>
                <a:effectLst/>
                <a:latin typeface="Arial" panose="020B0604020202020204" pitchFamily="34" charset="0"/>
                <a:cs typeface="Arial" panose="020B0604020202020204" pitchFamily="34" charset="0"/>
              </a:rPr>
            </a:br>
            <a:br>
              <a:rPr lang="en-US" sz="1400" b="1" i="0" dirty="0">
                <a:solidFill>
                  <a:srgbClr val="212529"/>
                </a:solidFill>
                <a:effectLst/>
                <a:latin typeface="Arial" panose="020B0604020202020204" pitchFamily="34" charset="0"/>
                <a:cs typeface="Arial" panose="020B0604020202020204" pitchFamily="34" charset="0"/>
              </a:rPr>
            </a:br>
            <a:br>
              <a:rPr lang="en-US" sz="14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The Electronic Prior Authorization (e-PA) application has been enhanced with a new confirmation process to facilitate editing requests before submitting for review.  Once a user submits a request, a confirmation message will be displayed that will allow the following actions:</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Submit (Complete) the request.  This will finalize the request and send it for review.</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Go back and modify the request.  This will allow users to correct any information on the request before submitting the request.</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Cancel the request.  This will finalize the request and no further action will be taken.</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The following policies have been enacted:</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Users can modify a request as many times as they need to but will only have 30 days to submit or cancel a request.  After 30 days, the request will expire</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Once submitted, users will have 3 days to send attachments.  If attachments have not been received within 3 days, the request will be cancelled and a new request will be required.</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If attachments are received after 3 days, the request will be cancelled by Gainwell Technologies and a new request will be required.</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A Prior Authorization number will not be assigned until attachments have been received.  The attachments must be received within 3 days of the submission of the request.</a:t>
            </a:r>
            <a:br>
              <a:rPr lang="en-US" sz="1800" b="0" i="0" dirty="0">
                <a:solidFill>
                  <a:srgbClr val="212529"/>
                </a:solidFill>
                <a:effectLst/>
                <a:latin typeface="Arial" panose="020B0604020202020204" pitchFamily="34" charset="0"/>
                <a:cs typeface="Arial" panose="020B0604020202020204" pitchFamily="34" charset="0"/>
              </a:rPr>
            </a:b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Additional statuses have been added to facilitate the confirmation process.</a:t>
            </a:r>
            <a:br>
              <a:rPr lang="en-US" sz="1800" b="0" i="0" dirty="0">
                <a:solidFill>
                  <a:srgbClr val="212529"/>
                </a:solidFill>
                <a:effectLst/>
                <a:latin typeface="Arial" panose="020B0604020202020204" pitchFamily="34" charset="0"/>
                <a:cs typeface="Arial" panose="020B0604020202020204" pitchFamily="34" charset="0"/>
              </a:rPr>
            </a:br>
            <a:br>
              <a:rPr lang="en-US" sz="1800" b="0" i="0" dirty="0">
                <a:solidFill>
                  <a:srgbClr val="212529"/>
                </a:solidFill>
                <a:effectLst/>
                <a:latin typeface="Arial" panose="020B0604020202020204" pitchFamily="34" charset="0"/>
                <a:cs typeface="Arial" panose="020B0604020202020204" pitchFamily="34" charset="0"/>
              </a:rPr>
            </a:b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 </a:t>
            </a:r>
            <a:r>
              <a:rPr lang="en-US" sz="1800" b="1" i="0" dirty="0">
                <a:solidFill>
                  <a:srgbClr val="212529"/>
                </a:solidFill>
                <a:effectLst/>
                <a:latin typeface="Arial" panose="020B0604020202020204" pitchFamily="34" charset="0"/>
                <a:cs typeface="Arial" panose="020B0604020202020204" pitchFamily="34" charset="0"/>
              </a:rPr>
              <a:t>208</a:t>
            </a:r>
            <a:r>
              <a:rPr lang="en-US" sz="1800" b="0" i="0" dirty="0">
                <a:solidFill>
                  <a:srgbClr val="212529"/>
                </a:solidFill>
                <a:effectLst/>
                <a:latin typeface="Arial" panose="020B0604020202020204" pitchFamily="34" charset="0"/>
                <a:cs typeface="Arial" panose="020B0604020202020204" pitchFamily="34" charset="0"/>
              </a:rPr>
              <a:t> - Submission Process Not Complete.  Expires &lt;30 days from initial request date&gt;.</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 </a:t>
            </a:r>
            <a:r>
              <a:rPr lang="en-US" sz="1800" b="1" i="0" dirty="0">
                <a:solidFill>
                  <a:srgbClr val="212529"/>
                </a:solidFill>
                <a:effectLst/>
                <a:latin typeface="Arial" panose="020B0604020202020204" pitchFamily="34" charset="0"/>
                <a:cs typeface="Arial" panose="020B0604020202020204" pitchFamily="34" charset="0"/>
              </a:rPr>
              <a:t>209</a:t>
            </a:r>
            <a:r>
              <a:rPr lang="en-US" sz="1800" b="0" i="0" dirty="0">
                <a:solidFill>
                  <a:srgbClr val="212529"/>
                </a:solidFill>
                <a:effectLst/>
                <a:latin typeface="Arial" panose="020B0604020202020204" pitchFamily="34" charset="0"/>
                <a:cs typeface="Arial" panose="020B0604020202020204" pitchFamily="34" charset="0"/>
              </a:rPr>
              <a:t> - Cancelled by User. A New Request is Required.</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 </a:t>
            </a:r>
            <a:r>
              <a:rPr lang="en-US" sz="1800" b="1" i="0" dirty="0">
                <a:solidFill>
                  <a:srgbClr val="212529"/>
                </a:solidFill>
                <a:effectLst/>
                <a:latin typeface="Arial" panose="020B0604020202020204" pitchFamily="34" charset="0"/>
                <a:cs typeface="Arial" panose="020B0604020202020204" pitchFamily="34" charset="0"/>
              </a:rPr>
              <a:t>210</a:t>
            </a:r>
            <a:r>
              <a:rPr lang="en-US" sz="1800" b="0" i="0" dirty="0">
                <a:solidFill>
                  <a:srgbClr val="212529"/>
                </a:solidFill>
                <a:effectLst/>
                <a:latin typeface="Arial" panose="020B0604020202020204" pitchFamily="34" charset="0"/>
                <a:cs typeface="Arial" panose="020B0604020202020204" pitchFamily="34" charset="0"/>
              </a:rPr>
              <a:t> - Submitted. Attachments Not Received. Expires &lt;3 days from submission date&gt;.</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 </a:t>
            </a:r>
            <a:r>
              <a:rPr lang="en-US" sz="1800" b="1" i="0" dirty="0">
                <a:solidFill>
                  <a:srgbClr val="212529"/>
                </a:solidFill>
                <a:effectLst/>
                <a:latin typeface="Arial" panose="020B0604020202020204" pitchFamily="34" charset="0"/>
                <a:cs typeface="Arial" panose="020B0604020202020204" pitchFamily="34" charset="0"/>
              </a:rPr>
              <a:t>211</a:t>
            </a:r>
            <a:r>
              <a:rPr lang="en-US" sz="1800" b="0" i="0" dirty="0">
                <a:solidFill>
                  <a:srgbClr val="212529"/>
                </a:solidFill>
                <a:effectLst/>
                <a:latin typeface="Arial" panose="020B0604020202020204" pitchFamily="34" charset="0"/>
                <a:cs typeface="Arial" panose="020B0604020202020204" pitchFamily="34" charset="0"/>
              </a:rPr>
              <a:t> - Cancelled by Gainwell Technologies. Attachments Not Received Within 72 Hours.  A New Request is Required.</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 </a:t>
            </a:r>
            <a:r>
              <a:rPr lang="en-US" sz="1800" b="1" i="0" dirty="0">
                <a:solidFill>
                  <a:srgbClr val="212529"/>
                </a:solidFill>
                <a:effectLst/>
                <a:latin typeface="Arial" panose="020B0604020202020204" pitchFamily="34" charset="0"/>
                <a:cs typeface="Arial" panose="020B0604020202020204" pitchFamily="34" charset="0"/>
              </a:rPr>
              <a:t>212</a:t>
            </a:r>
            <a:r>
              <a:rPr lang="en-US" sz="1800" b="0" i="0" dirty="0">
                <a:solidFill>
                  <a:srgbClr val="212529"/>
                </a:solidFill>
                <a:effectLst/>
                <a:latin typeface="Arial" panose="020B0604020202020204" pitchFamily="34" charset="0"/>
                <a:cs typeface="Arial" panose="020B0604020202020204" pitchFamily="34" charset="0"/>
              </a:rPr>
              <a:t> - Attachments Received.</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 </a:t>
            </a:r>
            <a:r>
              <a:rPr lang="en-US" sz="1800" b="1" i="0" dirty="0">
                <a:solidFill>
                  <a:srgbClr val="212529"/>
                </a:solidFill>
                <a:effectLst/>
                <a:latin typeface="Arial" panose="020B0604020202020204" pitchFamily="34" charset="0"/>
                <a:cs typeface="Arial" panose="020B0604020202020204" pitchFamily="34" charset="0"/>
              </a:rPr>
              <a:t>213</a:t>
            </a:r>
            <a:r>
              <a:rPr lang="en-US" sz="1800" b="0" i="0" dirty="0">
                <a:solidFill>
                  <a:srgbClr val="212529"/>
                </a:solidFill>
                <a:effectLst/>
                <a:latin typeface="Arial" panose="020B0604020202020204" pitchFamily="34" charset="0"/>
                <a:cs typeface="Arial" panose="020B0604020202020204" pitchFamily="34" charset="0"/>
              </a:rPr>
              <a:t> - Cancelled by Gainwell Technologies. Attachments Received After 72 hours. A New Request is Required.</a:t>
            </a:r>
            <a:br>
              <a:rPr lang="en-US" sz="1800" b="0" i="0" dirty="0">
                <a:solidFill>
                  <a:srgbClr val="212529"/>
                </a:solidFill>
                <a:effectLst/>
                <a:latin typeface="Arial" panose="020B0604020202020204" pitchFamily="34" charset="0"/>
                <a:cs typeface="Arial" panose="020B0604020202020204" pitchFamily="34" charset="0"/>
              </a:rPr>
            </a:br>
            <a:r>
              <a:rPr lang="en-US" sz="1800" b="0" i="0" dirty="0">
                <a:solidFill>
                  <a:srgbClr val="212529"/>
                </a:solidFill>
                <a:effectLst/>
                <a:latin typeface="Arial" panose="020B0604020202020204" pitchFamily="34" charset="0"/>
                <a:cs typeface="Arial" panose="020B0604020202020204" pitchFamily="34" charset="0"/>
              </a:rPr>
              <a:t> </a:t>
            </a:r>
            <a:r>
              <a:rPr lang="en-US" sz="1800" b="1" i="0" dirty="0">
                <a:solidFill>
                  <a:srgbClr val="212529"/>
                </a:solidFill>
                <a:effectLst/>
                <a:latin typeface="Arial" panose="020B0604020202020204" pitchFamily="34" charset="0"/>
                <a:cs typeface="Arial" panose="020B0604020202020204" pitchFamily="34" charset="0"/>
              </a:rPr>
              <a:t>214</a:t>
            </a:r>
            <a:r>
              <a:rPr lang="en-US" sz="1800" b="0" i="0" dirty="0">
                <a:solidFill>
                  <a:srgbClr val="212529"/>
                </a:solidFill>
                <a:effectLst/>
                <a:latin typeface="Arial" panose="020B0604020202020204" pitchFamily="34" charset="0"/>
                <a:cs typeface="Arial" panose="020B0604020202020204" pitchFamily="34" charset="0"/>
              </a:rPr>
              <a:t> - Request Has Expired. A New Request is Required.</a:t>
            </a:r>
            <a:br>
              <a:rPr lang="en-US" sz="1800" b="0" i="0" dirty="0">
                <a:solidFill>
                  <a:srgbClr val="212529"/>
                </a:solidFill>
                <a:effectLst/>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1C96552-676E-4D5B-B962-D4E0706B1A56}"/>
              </a:ext>
            </a:extLst>
          </p:cNvPr>
          <p:cNvSpPr>
            <a:spLocks noGrp="1"/>
          </p:cNvSpPr>
          <p:nvPr>
            <p:ph type="sldNum" sz="quarter" idx="12"/>
          </p:nvPr>
        </p:nvSpPr>
        <p:spPr/>
        <p:txBody>
          <a:bodyPr/>
          <a:lstStyle/>
          <a:p>
            <a:fld id="{D76D9D55-BB22-48A8-A5AB-75F32371B4BF}" type="slidenum">
              <a:rPr lang="en-US" smtClean="0"/>
              <a:t>27</a:t>
            </a:fld>
            <a:endParaRPr lang="en-US"/>
          </a:p>
        </p:txBody>
      </p:sp>
    </p:spTree>
    <p:extLst>
      <p:ext uri="{BB962C8B-B14F-4D97-AF65-F5344CB8AC3E}">
        <p14:creationId xmlns:p14="http://schemas.microsoft.com/office/powerpoint/2010/main" val="17663307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7C4E2A3-FD81-4E4F-A20A-3743541DF1C9}"/>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a:solidFill>
                  <a:srgbClr val="FFFFFF"/>
                </a:solidFill>
                <a:latin typeface="+mj-lt"/>
                <a:ea typeface="+mj-ea"/>
                <a:cs typeface="+mj-cs"/>
              </a:rPr>
              <a:t>   Viewing Prior Authorization Request</a:t>
            </a:r>
          </a:p>
        </p:txBody>
      </p:sp>
      <p:sp>
        <p:nvSpPr>
          <p:cNvPr id="3" name="Slide Number Placeholder 2">
            <a:extLst>
              <a:ext uri="{FF2B5EF4-FFF2-40B4-BE49-F238E27FC236}">
                <a16:creationId xmlns:a16="http://schemas.microsoft.com/office/drawing/2014/main" id="{7F9B159F-ADB6-488D-A210-39A75895C973}"/>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D76D9D55-BB22-48A8-A5AB-75F32371B4BF}" type="slidenum">
              <a:rPr lang="en-US" sz="1100">
                <a:solidFill>
                  <a:schemeClr val="tx1">
                    <a:lumMod val="50000"/>
                    <a:lumOff val="50000"/>
                  </a:schemeClr>
                </a:solidFill>
              </a:rPr>
              <a:pPr>
                <a:spcAft>
                  <a:spcPts val="600"/>
                </a:spcAft>
              </a:pPr>
              <a:t>28</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036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1596E1-C670-4F7B-A135-DBB6A0D97715}"/>
              </a:ext>
            </a:extLst>
          </p:cNvPr>
          <p:cNvSpPr>
            <a:spLocks noChangeArrowheads="1"/>
          </p:cNvSpPr>
          <p:nvPr/>
        </p:nvSpPr>
        <p:spPr bwMode="auto">
          <a:xfrm>
            <a:off x="145142" y="-2064330"/>
            <a:ext cx="11437257" cy="4585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3.5  A Request Search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chemeClr val="tx1"/>
              </a:solidFill>
              <a:effectLst/>
              <a:latin typeface="Arial" panose="020B0604020202020204" pitchFamily="34" charset="0"/>
              <a:ea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b="1" dirty="0">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The search screen allows a provider to search for a Prior Authorization Request. Once a provider locates a PA,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they can review the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PA information using the PA Request Review screen.  </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2054" name="Picture 6">
            <a:extLst>
              <a:ext uri="{FF2B5EF4-FFF2-40B4-BE49-F238E27FC236}">
                <a16:creationId xmlns:a16="http://schemas.microsoft.com/office/drawing/2014/main" id="{82EFB913-D7D1-4BDC-8499-4AB32DE20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1784" y="2249713"/>
            <a:ext cx="5234215" cy="44776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8">
            <a:extLst>
              <a:ext uri="{FF2B5EF4-FFF2-40B4-BE49-F238E27FC236}">
                <a16:creationId xmlns:a16="http://schemas.microsoft.com/office/drawing/2014/main" id="{CEB72283-7129-45DD-ACDC-EA99822F1083}"/>
              </a:ext>
            </a:extLst>
          </p:cNvPr>
          <p:cNvSpPr>
            <a:spLocks noChangeArrowheads="1"/>
          </p:cNvSpPr>
          <p:nvPr/>
        </p:nvSpPr>
        <p:spPr bwMode="auto">
          <a:xfrm>
            <a:off x="0" y="673058"/>
            <a:ext cx="556251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  View PA Requests </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link on the left side of the Home Page.</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10">
            <a:extLst>
              <a:ext uri="{FF2B5EF4-FFF2-40B4-BE49-F238E27FC236}">
                <a16:creationId xmlns:a16="http://schemas.microsoft.com/office/drawing/2014/main" id="{8C440C72-77DE-4FFA-B1D3-BA5BD24E6631}"/>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5240" tIns="457056" rIns="825240" bIns="177744" numCol="1" anchor="ctr" anchorCtr="0" compatLnSpc="1">
            <a:prstTxWarp prst="textNoShape">
              <a:avLst/>
            </a:prstTxWarp>
            <a:spAutoFit/>
          </a:bodyPr>
          <a:lstStyle/>
          <a:p>
            <a:endParaRPr lang="en-US"/>
          </a:p>
        </p:txBody>
      </p:sp>
      <p:pic>
        <p:nvPicPr>
          <p:cNvPr id="2057" name="Picture 9">
            <a:extLst>
              <a:ext uri="{FF2B5EF4-FFF2-40B4-BE49-F238E27FC236}">
                <a16:creationId xmlns:a16="http://schemas.microsoft.com/office/drawing/2014/main" id="{31F140BF-7D99-4F58-BB7F-60E0E7BEF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3422650" y="4090851"/>
            <a:ext cx="3433763" cy="4571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EC4186F6-2610-43B6-86D5-1788D23B272F}"/>
              </a:ext>
            </a:extLst>
          </p:cNvPr>
          <p:cNvSpPr>
            <a:spLocks noGrp="1"/>
          </p:cNvSpPr>
          <p:nvPr>
            <p:ph type="sldNum" sz="quarter" idx="12"/>
          </p:nvPr>
        </p:nvSpPr>
        <p:spPr/>
        <p:txBody>
          <a:bodyPr/>
          <a:lstStyle/>
          <a:p>
            <a:fld id="{D76D9D55-BB22-48A8-A5AB-75F32371B4BF}" type="slidenum">
              <a:rPr lang="en-US" smtClean="0"/>
              <a:t>29</a:t>
            </a:fld>
            <a:endParaRPr lang="en-US"/>
          </a:p>
        </p:txBody>
      </p:sp>
    </p:spTree>
    <p:extLst>
      <p:ext uri="{BB962C8B-B14F-4D97-AF65-F5344CB8AC3E}">
        <p14:creationId xmlns:p14="http://schemas.microsoft.com/office/powerpoint/2010/main" val="2077587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B8E5FB2-5C15-4472-9EDA-CF0E1B5D9271}"/>
              </a:ext>
            </a:extLst>
          </p:cNvPr>
          <p:cNvSpPr>
            <a:spLocks noGrp="1"/>
          </p:cNvSpPr>
          <p:nvPr>
            <p:ph type="title"/>
          </p:nvPr>
        </p:nvSpPr>
        <p:spPr>
          <a:xfrm>
            <a:off x="838200" y="673770"/>
            <a:ext cx="3220329" cy="2027227"/>
          </a:xfrm>
        </p:spPr>
        <p:txBody>
          <a:bodyPr anchor="t">
            <a:normAutofit/>
          </a:bodyPr>
          <a:lstStyle/>
          <a:p>
            <a:r>
              <a:rPr lang="en-US" sz="5400" dirty="0">
                <a:solidFill>
                  <a:srgbClr val="FFFFFF"/>
                </a:solidFill>
              </a:rPr>
              <a:t>Required Forms</a:t>
            </a:r>
          </a:p>
        </p:txBody>
      </p:sp>
      <p:graphicFrame>
        <p:nvGraphicFramePr>
          <p:cNvPr id="5" name="Content Placeholder 2">
            <a:extLst>
              <a:ext uri="{FF2B5EF4-FFF2-40B4-BE49-F238E27FC236}">
                <a16:creationId xmlns:a16="http://schemas.microsoft.com/office/drawing/2014/main" id="{61063F22-A5C9-415D-B4DB-1C5BB806B461}"/>
              </a:ext>
            </a:extLst>
          </p:cNvPr>
          <p:cNvGraphicFramePr>
            <a:graphicFrameLocks noGrp="1"/>
          </p:cNvGraphicFramePr>
          <p:nvPr>
            <p:ph idx="1"/>
            <p:extLst>
              <p:ext uri="{D42A27DB-BD31-4B8C-83A1-F6EECF244321}">
                <p14:modId xmlns:p14="http://schemas.microsoft.com/office/powerpoint/2010/main" val="412875303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97A2130-E61B-4934-AC48-20C6C5CC1156}"/>
              </a:ext>
            </a:extLst>
          </p:cNvPr>
          <p:cNvSpPr>
            <a:spLocks noGrp="1"/>
          </p:cNvSpPr>
          <p:nvPr>
            <p:ph type="sldNum" sz="quarter" idx="12"/>
          </p:nvPr>
        </p:nvSpPr>
        <p:spPr/>
        <p:txBody>
          <a:bodyPr/>
          <a:lstStyle/>
          <a:p>
            <a:fld id="{D76D9D55-BB22-48A8-A5AB-75F32371B4BF}" type="slidenum">
              <a:rPr lang="en-US" smtClean="0"/>
              <a:t>3</a:t>
            </a:fld>
            <a:endParaRPr lang="en-US"/>
          </a:p>
        </p:txBody>
      </p:sp>
    </p:spTree>
    <p:extLst>
      <p:ext uri="{BB962C8B-B14F-4D97-AF65-F5344CB8AC3E}">
        <p14:creationId xmlns:p14="http://schemas.microsoft.com/office/powerpoint/2010/main" val="3987487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Rectangle 3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CFBFDB82-7AB4-4237-9AB1-0B7568B0E06E}"/>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Medical Consultant Reviews the Documents and Decision is made</a:t>
            </a:r>
            <a:endParaRPr lang="en-US" sz="4000" dirty="0">
              <a:solidFill>
                <a:srgbClr val="FFFFFF"/>
              </a:solidFill>
            </a:endParaRPr>
          </a:p>
        </p:txBody>
      </p:sp>
      <p:sp>
        <p:nvSpPr>
          <p:cNvPr id="20" name="Content Placeholder 2">
            <a:extLst>
              <a:ext uri="{FF2B5EF4-FFF2-40B4-BE49-F238E27FC236}">
                <a16:creationId xmlns:a16="http://schemas.microsoft.com/office/drawing/2014/main" id="{097D8D03-F6CC-46E2-86B4-1369BC7A0879}"/>
              </a:ext>
            </a:extLst>
          </p:cNvPr>
          <p:cNvSpPr>
            <a:spLocks noGrp="1"/>
          </p:cNvSpPr>
          <p:nvPr>
            <p:ph idx="1"/>
          </p:nvPr>
        </p:nvSpPr>
        <p:spPr>
          <a:xfrm>
            <a:off x="1367624" y="2490436"/>
            <a:ext cx="9708995" cy="3567173"/>
          </a:xfrm>
        </p:spPr>
        <p:txBody>
          <a:bodyPr anchor="ctr">
            <a:normAutofit/>
          </a:bodyPr>
          <a:lstStyle/>
          <a:p>
            <a:r>
              <a:rPr lang="en-US" sz="2000" dirty="0">
                <a:latin typeface="Arial" panose="020B0604020202020204" pitchFamily="34" charset="0"/>
                <a:cs typeface="Arial" panose="020B0604020202020204" pitchFamily="34" charset="0"/>
              </a:rPr>
              <a:t>Request Approved or Denied</a:t>
            </a:r>
          </a:p>
          <a:p>
            <a:r>
              <a:rPr lang="en-US" sz="2000" dirty="0">
                <a:latin typeface="Arial" panose="020B0604020202020204" pitchFamily="34" charset="0"/>
                <a:cs typeface="Arial" panose="020B0604020202020204" pitchFamily="34" charset="0"/>
              </a:rPr>
              <a:t>Gainwell Technologies will generate a Report each night with the results of the requests that were resolved that day  </a:t>
            </a:r>
          </a:p>
          <a:p>
            <a:r>
              <a:rPr lang="en-US" sz="2000" dirty="0">
                <a:latin typeface="Arial" panose="020B0604020202020204" pitchFamily="34" charset="0"/>
                <a:cs typeface="Arial" panose="020B0604020202020204" pitchFamily="34" charset="0"/>
              </a:rPr>
              <a:t>LDH will access the report with full explanation(s) regarding the decision</a:t>
            </a:r>
          </a:p>
          <a:p>
            <a:r>
              <a:rPr lang="en-US" sz="2000" dirty="0">
                <a:latin typeface="Arial" panose="020B0604020202020204" pitchFamily="34" charset="0"/>
                <a:cs typeface="Arial" panose="020B0604020202020204" pitchFamily="34" charset="0"/>
              </a:rPr>
              <a:t>LDH will inform Providers regarding the final decision based on the explanation(s) from Gainwell in the reports.  </a:t>
            </a:r>
          </a:p>
          <a:p>
            <a:r>
              <a:rPr lang="en-US" sz="2000" dirty="0">
                <a:latin typeface="Arial" panose="020B0604020202020204" pitchFamily="34" charset="0"/>
                <a:cs typeface="Arial" panose="020B0604020202020204" pitchFamily="34" charset="0"/>
              </a:rPr>
              <a:t>If the request is denied. You will have to submit a new PA request with required documentation  </a:t>
            </a:r>
          </a:p>
        </p:txBody>
      </p:sp>
      <p:sp>
        <p:nvSpPr>
          <p:cNvPr id="3" name="Slide Number Placeholder 2">
            <a:extLst>
              <a:ext uri="{FF2B5EF4-FFF2-40B4-BE49-F238E27FC236}">
                <a16:creationId xmlns:a16="http://schemas.microsoft.com/office/drawing/2014/main" id="{72C15E2D-E7C3-4E0A-8B85-EC5C60C76572}"/>
              </a:ext>
            </a:extLst>
          </p:cNvPr>
          <p:cNvSpPr>
            <a:spLocks noGrp="1"/>
          </p:cNvSpPr>
          <p:nvPr>
            <p:ph type="sldNum" sz="quarter" idx="12"/>
          </p:nvPr>
        </p:nvSpPr>
        <p:spPr/>
        <p:txBody>
          <a:bodyPr/>
          <a:lstStyle/>
          <a:p>
            <a:fld id="{D76D9D55-BB22-48A8-A5AB-75F32371B4BF}" type="slidenum">
              <a:rPr lang="en-US" smtClean="0"/>
              <a:t>30</a:t>
            </a:fld>
            <a:endParaRPr lang="en-US"/>
          </a:p>
        </p:txBody>
      </p:sp>
    </p:spTree>
    <p:extLst>
      <p:ext uri="{BB962C8B-B14F-4D97-AF65-F5344CB8AC3E}">
        <p14:creationId xmlns:p14="http://schemas.microsoft.com/office/powerpoint/2010/main" val="2945869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2203CE10-111C-427C-A60F-42211DE61941}"/>
              </a:ext>
            </a:extLst>
          </p:cNvPr>
          <p:cNvSpPr>
            <a:spLocks noGrp="1"/>
          </p:cNvSpPr>
          <p:nvPr>
            <p:ph type="title"/>
          </p:nvPr>
        </p:nvSpPr>
        <p:spPr>
          <a:xfrm>
            <a:off x="838200" y="274320"/>
            <a:ext cx="10515600" cy="499403"/>
          </a:xfrm>
        </p:spPr>
        <p:txBody>
          <a:bodyPr>
            <a:normAutofit fontScale="90000"/>
          </a:bodyPr>
          <a:lstStyle/>
          <a:p>
            <a:pPr algn="ctr"/>
            <a:r>
              <a:rPr lang="en-US" sz="2500" b="1" dirty="0">
                <a:effectLst/>
                <a:latin typeface="Calibri" panose="020F050202020403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Arial" panose="020B0604020202020204" pitchFamily="34" charset="0"/>
              </a:rPr>
              <a:t>Complex Care Request Form</a:t>
            </a:r>
            <a:br>
              <a:rPr lang="en-US" sz="2500" dirty="0">
                <a:effectLst/>
                <a:latin typeface="Calibri" panose="020F0502020204030204" pitchFamily="34" charset="0"/>
                <a:ea typeface="Calibri" panose="020F0502020204030204" pitchFamily="34" charset="0"/>
                <a:cs typeface="Times New Roman" panose="02020603050405020304" pitchFamily="18" charset="0"/>
              </a:rPr>
            </a:br>
            <a:endParaRPr lang="en-US" sz="2500" dirty="0"/>
          </a:p>
        </p:txBody>
      </p:sp>
      <p:sp>
        <p:nvSpPr>
          <p:cNvPr id="4" name="Slide Number Placeholder 3">
            <a:extLst>
              <a:ext uri="{FF2B5EF4-FFF2-40B4-BE49-F238E27FC236}">
                <a16:creationId xmlns:a16="http://schemas.microsoft.com/office/drawing/2014/main" id="{077F80CE-86AC-4A4D-9F7D-8BA62CE28700}"/>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76D9D55-BB22-48A8-A5AB-75F32371B4BF}" type="slidenum">
              <a:rPr lang="en-US" smtClean="0"/>
              <a:pPr>
                <a:spcAft>
                  <a:spcPts val="600"/>
                </a:spcAft>
              </a:pPr>
              <a:t>4</a:t>
            </a:fld>
            <a:endParaRPr lang="en-US"/>
          </a:p>
        </p:txBody>
      </p:sp>
      <p:graphicFrame>
        <p:nvGraphicFramePr>
          <p:cNvPr id="20" name="Content Placeholder 19">
            <a:extLst>
              <a:ext uri="{FF2B5EF4-FFF2-40B4-BE49-F238E27FC236}">
                <a16:creationId xmlns:a16="http://schemas.microsoft.com/office/drawing/2014/main" id="{1D6E8CAB-CD4A-4E5E-BE09-1C9864E4A39F}"/>
              </a:ext>
            </a:extLst>
          </p:cNvPr>
          <p:cNvGraphicFramePr>
            <a:graphicFrameLocks noGrp="1"/>
          </p:cNvGraphicFramePr>
          <p:nvPr>
            <p:ph idx="1"/>
            <p:extLst>
              <p:ext uri="{D42A27DB-BD31-4B8C-83A1-F6EECF244321}">
                <p14:modId xmlns:p14="http://schemas.microsoft.com/office/powerpoint/2010/main" val="3131024706"/>
              </p:ext>
            </p:extLst>
          </p:nvPr>
        </p:nvGraphicFramePr>
        <p:xfrm>
          <a:off x="264695" y="697832"/>
          <a:ext cx="3524880" cy="1552074"/>
        </p:xfrm>
        <a:graphic>
          <a:graphicData uri="http://schemas.openxmlformats.org/drawingml/2006/table">
            <a:tbl>
              <a:tblPr firstRow="1" firstCol="1" bandRow="1">
                <a:tableStyleId>{5C22544A-7EE6-4342-B048-85BDC9FD1C3A}</a:tableStyleId>
              </a:tblPr>
              <a:tblGrid>
                <a:gridCol w="3093643">
                  <a:extLst>
                    <a:ext uri="{9D8B030D-6E8A-4147-A177-3AD203B41FA5}">
                      <a16:colId xmlns:a16="http://schemas.microsoft.com/office/drawing/2014/main" val="892238946"/>
                    </a:ext>
                  </a:extLst>
                </a:gridCol>
                <a:gridCol w="431237">
                  <a:extLst>
                    <a:ext uri="{9D8B030D-6E8A-4147-A177-3AD203B41FA5}">
                      <a16:colId xmlns:a16="http://schemas.microsoft.com/office/drawing/2014/main" val="2421141732"/>
                    </a:ext>
                  </a:extLst>
                </a:gridCol>
              </a:tblGrid>
              <a:tr h="380921">
                <a:tc gridSpan="2">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Please select (X) all that apply: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2829025772"/>
                  </a:ext>
                </a:extLst>
              </a:tr>
              <a:tr h="409311">
                <a:tc>
                  <a:txBody>
                    <a:bodyPr/>
                    <a:lstStyle/>
                    <a:p>
                      <a:pPr marL="0" marR="0">
                        <a:lnSpc>
                          <a:spcPct val="107000"/>
                        </a:lnSpc>
                        <a:spcBef>
                          <a:spcPts val="0"/>
                        </a:spcBef>
                        <a:spcAft>
                          <a:spcPts val="0"/>
                        </a:spcAft>
                      </a:pPr>
                      <a:r>
                        <a:rPr lang="en-US" sz="1200" dirty="0">
                          <a:effectLst/>
                          <a:latin typeface="Arial" panose="020B0604020202020204" pitchFamily="34" charset="0"/>
                          <a:cs typeface="Arial" panose="020B0604020202020204" pitchFamily="34" charset="0"/>
                        </a:rPr>
                        <a:t>DSW add-on request</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1103885308"/>
                  </a:ext>
                </a:extLst>
              </a:tr>
              <a:tr h="380921">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Nursing add-on request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200">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4104739991"/>
                  </a:ext>
                </a:extLst>
              </a:tr>
              <a:tr h="380921">
                <a:tc>
                  <a:txBody>
                    <a:bodyPr/>
                    <a:lstStyle/>
                    <a:p>
                      <a:pPr marL="0" marR="0">
                        <a:lnSpc>
                          <a:spcPct val="107000"/>
                        </a:lnSpc>
                        <a:spcBef>
                          <a:spcPts val="0"/>
                        </a:spcBef>
                        <a:spcAft>
                          <a:spcPts val="0"/>
                        </a:spcAft>
                      </a:pPr>
                      <a:r>
                        <a:rPr lang="en-US" sz="1200">
                          <a:effectLst/>
                          <a:latin typeface="Arial" panose="020B0604020202020204" pitchFamily="34" charset="0"/>
                          <a:cs typeface="Arial" panose="020B0604020202020204" pitchFamily="34" charset="0"/>
                        </a:rPr>
                        <a:t>Equipment add-on request</a:t>
                      </a:r>
                      <a:endParaRPr lang="en-US" sz="12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pPr>
                      <a:endParaRPr lang="en-US" sz="1200" dirty="0">
                        <a:effectLst/>
                        <a:latin typeface="Arial" panose="020B0604020202020204" pitchFamily="34" charset="0"/>
                        <a:cs typeface="Arial" panose="020B0604020202020204" pitchFamily="34" charset="0"/>
                      </a:endParaRPr>
                    </a:p>
                  </a:txBody>
                  <a:tcPr marL="68580" marR="68580" marT="0" marB="0" anchor="b"/>
                </a:tc>
                <a:extLst>
                  <a:ext uri="{0D108BD9-81ED-4DB2-BD59-A6C34878D82A}">
                    <a16:rowId xmlns:a16="http://schemas.microsoft.com/office/drawing/2014/main" val="973396917"/>
                  </a:ext>
                </a:extLst>
              </a:tr>
            </a:tbl>
          </a:graphicData>
        </a:graphic>
      </p:graphicFrame>
      <p:sp>
        <p:nvSpPr>
          <p:cNvPr id="27" name="TextBox 26">
            <a:extLst>
              <a:ext uri="{FF2B5EF4-FFF2-40B4-BE49-F238E27FC236}">
                <a16:creationId xmlns:a16="http://schemas.microsoft.com/office/drawing/2014/main" id="{83BABB01-152E-4CB2-B42A-1DFAA8446066}"/>
              </a:ext>
            </a:extLst>
          </p:cNvPr>
          <p:cNvSpPr txBox="1"/>
          <p:nvPr/>
        </p:nvSpPr>
        <p:spPr>
          <a:xfrm>
            <a:off x="108285" y="2394284"/>
            <a:ext cx="11976880" cy="4444743"/>
          </a:xfrm>
          <a:prstGeom prst="rect">
            <a:avLst/>
          </a:prstGeom>
          <a:noFill/>
        </p:spPr>
        <p:txBody>
          <a:bodyPr wrap="square">
            <a:spAutoFit/>
          </a:bodyPr>
          <a:lstStyle/>
          <a:p>
            <a:pPr marL="0" marR="0">
              <a:spcBef>
                <a:spcPts val="0"/>
              </a:spcBef>
              <a:spcAft>
                <a:spcPts val="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SECTION 1: CLIENT INFORMATION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Name of Recipient: _______________________	Facility: _____________________________</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Current Level of care (41, 42, 43, 44): __________________</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Medicaid Number: ________________                 Medicare Number (if applicable): ______________________</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Person completing this form: __________________________     Contact number: ______________________</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r>
              <a:rPr lang="en-US" sz="1400" b="1" u="none" strike="noStrike" dirty="0">
                <a:effectLst/>
                <a:latin typeface="Arial" panose="020B0604020202020204" pitchFamily="34" charset="0"/>
                <a:ea typeface="Calibri" panose="020F050202020403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400" b="1" u="sng" dirty="0">
                <a:effectLst/>
                <a:latin typeface="Arial" panose="020B0604020202020204" pitchFamily="34" charset="0"/>
                <a:ea typeface="Calibri" panose="020F0502020204030204" pitchFamily="34" charset="0"/>
                <a:cs typeface="Arial" panose="020B0604020202020204" pitchFamily="34" charset="0"/>
              </a:rPr>
              <a:t>SECTION 2: DIRECT SUPPORT WORKER ADD-ON REQUEST</a:t>
            </a:r>
            <a:endParaRPr lang="en-US" sz="1400" dirty="0">
              <a:effectLst/>
              <a:latin typeface="Arial" panose="020B0604020202020204" pitchFamily="34" charset="0"/>
              <a:ea typeface="Calibri" panose="020F0502020204030204" pitchFamily="34" charset="0"/>
              <a:cs typeface="Arial" panose="020B0604020202020204" pitchFamily="34" charset="0"/>
            </a:endParaRP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The direct support worker (DSW) add-on is only available when staffing is being provided above the minimum Title XIX staffing requirements (for example, 1:4 in the day and 1:8 at night). If the client is already receiving Pervasive Plus, the client would not qualify for the DSW add-on. This limitation includes instances where Pervasive Plus is added after the approval of a DSW add-on for complex care.</a:t>
            </a:r>
          </a:p>
          <a:p>
            <a:pPr marL="0" marR="0">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Arial" panose="020B0604020202020204" pitchFamily="34" charset="0"/>
              </a:rPr>
              <a:t>In the list below, please indicate the level of assistance that the client needs with certain activities. Full support means that the client cannot perform any aspect of the activity for themselves and needs total assistance from the DSW. Partial assistance means that the individual needs the DSW to physically provide some aspect of the activity. No or minimal assistance means that the client may need a reminder, but can otherwise physically perform most of the activity for themselves. </a:t>
            </a:r>
          </a:p>
        </p:txBody>
      </p:sp>
    </p:spTree>
    <p:extLst>
      <p:ext uri="{BB962C8B-B14F-4D97-AF65-F5344CB8AC3E}">
        <p14:creationId xmlns:p14="http://schemas.microsoft.com/office/powerpoint/2010/main" val="2187685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02EB9025-1E9C-4756-8811-88FCC6EECC75}"/>
              </a:ext>
            </a:extLst>
          </p:cNvPr>
          <p:cNvSpPr>
            <a:spLocks noChangeArrowheads="1"/>
          </p:cNvSpPr>
          <p:nvPr/>
        </p:nvSpPr>
        <p:spPr bwMode="auto">
          <a:xfrm>
            <a:off x="222069" y="156755"/>
            <a:ext cx="9949453" cy="8229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algn="ctr" fontAlgn="base">
              <a:lnSpc>
                <a:spcPct val="90000"/>
              </a:lnSpc>
              <a:spcBef>
                <a:spcPct val="0"/>
              </a:spcBef>
              <a:spcAft>
                <a:spcPts val="600"/>
              </a:spcAft>
              <a:buClrTx/>
              <a:buSzTx/>
              <a:tabLst/>
            </a:pPr>
            <a:r>
              <a:rPr kumimoji="0" lang="en-US" altLang="en-US" sz="1400" b="0" i="0" u="none"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rPr>
              <a:t>To qualify for the DSW add-on, a client must require full assistance with 4 or more activities</a:t>
            </a:r>
            <a:r>
              <a:rPr kumimoji="0" lang="en-US" altLang="en-US" sz="2000" b="0" i="0" u="none"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rPr>
              <a:t>. </a:t>
            </a:r>
          </a:p>
          <a:p>
            <a:pPr marL="0" marR="0" lvl="0" indent="0" algn="ctr" fontAlgn="base">
              <a:lnSpc>
                <a:spcPct val="90000"/>
              </a:lnSpc>
              <a:spcBef>
                <a:spcPct val="0"/>
              </a:spcBef>
              <a:spcAft>
                <a:spcPts val="600"/>
              </a:spcAft>
              <a:buClrTx/>
              <a:buSzTx/>
              <a:tabLst/>
            </a:pPr>
            <a:endParaRPr kumimoji="0" lang="en-US" altLang="en-US" sz="2000" b="0" i="0" u="none"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endParaRPr>
          </a:p>
        </p:txBody>
      </p:sp>
      <p:sp>
        <p:nvSpPr>
          <p:cNvPr id="20" name="Rectangle 19">
            <a:extLst>
              <a:ext uri="{FF2B5EF4-FFF2-40B4-BE49-F238E27FC236}">
                <a16:creationId xmlns:a16="http://schemas.microsoft.com/office/drawing/2014/main" id="{0ACDB3CA-62BA-4187-A0BD-732DFF71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32938" y="-6032938"/>
            <a:ext cx="126124" cy="12192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B700DF20-1127-4F7C-BEF0-9FCF8E805319}"/>
              </a:ext>
            </a:extLst>
          </p:cNvPr>
          <p:cNvGraphicFramePr>
            <a:graphicFrameLocks noGrp="1"/>
          </p:cNvGraphicFramePr>
          <p:nvPr>
            <p:extLst>
              <p:ext uri="{D42A27DB-BD31-4B8C-83A1-F6EECF244321}">
                <p14:modId xmlns:p14="http://schemas.microsoft.com/office/powerpoint/2010/main" val="3784235947"/>
              </p:ext>
            </p:extLst>
          </p:nvPr>
        </p:nvGraphicFramePr>
        <p:xfrm>
          <a:off x="1495425" y="1333501"/>
          <a:ext cx="9556943" cy="3711942"/>
        </p:xfrm>
        <a:graphic>
          <a:graphicData uri="http://schemas.openxmlformats.org/drawingml/2006/table">
            <a:tbl>
              <a:tblPr firstRow="1" firstCol="1" bandRow="1">
                <a:tableStyleId>{69012ECD-51FC-41F1-AA8D-1B2483CD663E}</a:tableStyleId>
              </a:tblPr>
              <a:tblGrid>
                <a:gridCol w="4614070">
                  <a:extLst>
                    <a:ext uri="{9D8B030D-6E8A-4147-A177-3AD203B41FA5}">
                      <a16:colId xmlns:a16="http://schemas.microsoft.com/office/drawing/2014/main" val="796734978"/>
                    </a:ext>
                  </a:extLst>
                </a:gridCol>
                <a:gridCol w="1920224">
                  <a:extLst>
                    <a:ext uri="{9D8B030D-6E8A-4147-A177-3AD203B41FA5}">
                      <a16:colId xmlns:a16="http://schemas.microsoft.com/office/drawing/2014/main" val="468796095"/>
                    </a:ext>
                  </a:extLst>
                </a:gridCol>
                <a:gridCol w="1478906">
                  <a:extLst>
                    <a:ext uri="{9D8B030D-6E8A-4147-A177-3AD203B41FA5}">
                      <a16:colId xmlns:a16="http://schemas.microsoft.com/office/drawing/2014/main" val="2952341449"/>
                    </a:ext>
                  </a:extLst>
                </a:gridCol>
                <a:gridCol w="1543743">
                  <a:extLst>
                    <a:ext uri="{9D8B030D-6E8A-4147-A177-3AD203B41FA5}">
                      <a16:colId xmlns:a16="http://schemas.microsoft.com/office/drawing/2014/main" val="1337399442"/>
                    </a:ext>
                  </a:extLst>
                </a:gridCol>
              </a:tblGrid>
              <a:tr h="904614">
                <a:tc>
                  <a:txBody>
                    <a:bodyPr/>
                    <a:lstStyle/>
                    <a:p>
                      <a:pPr marL="0" marR="0" algn="ctr">
                        <a:lnSpc>
                          <a:spcPct val="107000"/>
                        </a:lnSpc>
                        <a:spcBef>
                          <a:spcPts val="0"/>
                        </a:spcBef>
                        <a:spcAft>
                          <a:spcPts val="0"/>
                        </a:spcAft>
                      </a:pPr>
                      <a:r>
                        <a:rPr lang="en-US" sz="1800" dirty="0">
                          <a:effectLst/>
                        </a:rPr>
                        <a:t>Activity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08045" marR="108045" marT="0" marB="0" anchor="b"/>
                </a:tc>
                <a:tc>
                  <a:txBody>
                    <a:bodyPr/>
                    <a:lstStyle/>
                    <a:p>
                      <a:pPr marL="0" marR="0" algn="ctr">
                        <a:lnSpc>
                          <a:spcPct val="107000"/>
                        </a:lnSpc>
                        <a:spcBef>
                          <a:spcPts val="0"/>
                        </a:spcBef>
                        <a:spcAft>
                          <a:spcPts val="0"/>
                        </a:spcAft>
                      </a:pPr>
                      <a:r>
                        <a:rPr lang="en-US" sz="1800">
                          <a:effectLst/>
                        </a:rPr>
                        <a:t>Full assistance needed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045" marR="108045" marT="0" marB="0" anchor="b"/>
                </a:tc>
                <a:tc>
                  <a:txBody>
                    <a:bodyPr/>
                    <a:lstStyle/>
                    <a:p>
                      <a:pPr marL="0" marR="0" algn="ctr">
                        <a:lnSpc>
                          <a:spcPct val="107000"/>
                        </a:lnSpc>
                        <a:spcBef>
                          <a:spcPts val="0"/>
                        </a:spcBef>
                        <a:spcAft>
                          <a:spcPts val="0"/>
                        </a:spcAft>
                      </a:pPr>
                      <a:r>
                        <a:rPr lang="en-US" sz="1800">
                          <a:effectLst/>
                        </a:rPr>
                        <a:t>Partial assistance needed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045" marR="108045" marT="0" marB="0" anchor="b"/>
                </a:tc>
                <a:tc>
                  <a:txBody>
                    <a:bodyPr/>
                    <a:lstStyle/>
                    <a:p>
                      <a:pPr marL="0" marR="0" algn="ctr">
                        <a:lnSpc>
                          <a:spcPct val="107000"/>
                        </a:lnSpc>
                        <a:spcBef>
                          <a:spcPts val="0"/>
                        </a:spcBef>
                        <a:spcAft>
                          <a:spcPts val="0"/>
                        </a:spcAft>
                      </a:pPr>
                      <a:r>
                        <a:rPr lang="en-US" sz="1800">
                          <a:effectLst/>
                        </a:rPr>
                        <a:t>No/minimal assistance needed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108045" marR="108045" marT="0" marB="0"/>
                </a:tc>
                <a:extLst>
                  <a:ext uri="{0D108BD9-81ED-4DB2-BD59-A6C34878D82A}">
                    <a16:rowId xmlns:a16="http://schemas.microsoft.com/office/drawing/2014/main" val="2068837309"/>
                  </a:ext>
                </a:extLst>
              </a:tr>
              <a:tr h="262293">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Transferring (e.g., moving from a chair to bed)</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3020370811"/>
                  </a:ext>
                </a:extLst>
              </a:tr>
              <a:tr h="498621">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Mobility (e.g., getting from one room to another—propelling wheelchair, walking)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4020756298"/>
                  </a:ext>
                </a:extLst>
              </a:tr>
              <a:tr h="498621">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Turning and repositioning (e.g., while in bed or wheelchair)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442713200"/>
                  </a:ext>
                </a:extLst>
              </a:tr>
              <a:tr h="262293">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Eating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2652216037"/>
                  </a:ext>
                </a:extLst>
              </a:tr>
              <a:tr h="262293">
                <a:tc>
                  <a:txBody>
                    <a:bodyPr/>
                    <a:lstStyle/>
                    <a:p>
                      <a:pPr marL="0" marR="0">
                        <a:lnSpc>
                          <a:spcPct val="107000"/>
                        </a:lnSpc>
                        <a:spcBef>
                          <a:spcPts val="0"/>
                        </a:spcBef>
                        <a:spcAft>
                          <a:spcPts val="0"/>
                        </a:spcAft>
                      </a:pPr>
                      <a:r>
                        <a:rPr lang="en-US" sz="1400">
                          <a:effectLst/>
                          <a:latin typeface="Arial" panose="020B0604020202020204" pitchFamily="34" charset="0"/>
                          <a:cs typeface="Arial" panose="020B0604020202020204" pitchFamily="34" charset="0"/>
                        </a:rPr>
                        <a:t>Bathing/showering</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2833394692"/>
                  </a:ext>
                </a:extLst>
              </a:tr>
              <a:tr h="262293">
                <a:tc>
                  <a:txBody>
                    <a:bodyPr/>
                    <a:lstStyle/>
                    <a:p>
                      <a:pPr marL="0" marR="0">
                        <a:lnSpc>
                          <a:spcPct val="107000"/>
                        </a:lnSpc>
                        <a:spcBef>
                          <a:spcPts val="0"/>
                        </a:spcBef>
                        <a:spcAft>
                          <a:spcPts val="0"/>
                        </a:spcAft>
                      </a:pPr>
                      <a:r>
                        <a:rPr lang="en-US" sz="1400">
                          <a:effectLst/>
                          <a:latin typeface="Arial" panose="020B0604020202020204" pitchFamily="34" charset="0"/>
                          <a:cs typeface="Arial" panose="020B0604020202020204" pitchFamily="34" charset="0"/>
                        </a:rPr>
                        <a:t>Grooming (e.g., nail care and oral hygiene)</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4203890941"/>
                  </a:ext>
                </a:extLst>
              </a:tr>
              <a:tr h="498621">
                <a:tc>
                  <a:txBody>
                    <a:bodyPr/>
                    <a:lstStyle/>
                    <a:p>
                      <a:pPr marL="0" marR="0">
                        <a:lnSpc>
                          <a:spcPct val="107000"/>
                        </a:lnSpc>
                        <a:spcBef>
                          <a:spcPts val="0"/>
                        </a:spcBef>
                        <a:spcAft>
                          <a:spcPts val="0"/>
                        </a:spcAft>
                      </a:pPr>
                      <a:r>
                        <a:rPr lang="en-US" sz="1400">
                          <a:effectLst/>
                          <a:latin typeface="Arial" panose="020B0604020202020204" pitchFamily="34" charset="0"/>
                          <a:cs typeface="Arial" panose="020B0604020202020204" pitchFamily="34" charset="0"/>
                        </a:rPr>
                        <a:t>Dressing (physically dressing and undressing the individual)</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819380438"/>
                  </a:ext>
                </a:extLst>
              </a:tr>
              <a:tr h="262293">
                <a:tc>
                  <a:txBody>
                    <a:bodyPr/>
                    <a:lstStyle/>
                    <a:p>
                      <a:pPr marL="0" marR="0">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Continence and toileting</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tc>
                <a:tc>
                  <a:txBody>
                    <a:bodyPr/>
                    <a:lstStyle/>
                    <a:p>
                      <a:pPr marL="0" marR="0" algn="ctr">
                        <a:lnSpc>
                          <a:spcPct val="107000"/>
                        </a:lnSpc>
                        <a:spcBef>
                          <a:spcPts val="0"/>
                        </a:spcBef>
                        <a:spcAft>
                          <a:spcPts val="0"/>
                        </a:spcAft>
                      </a:pPr>
                      <a:r>
                        <a:rPr lang="en-US" sz="1400">
                          <a:effectLst/>
                          <a:latin typeface="Arial" panose="020B0604020202020204" pitchFamily="34" charset="0"/>
                          <a:cs typeface="Arial" panose="020B0604020202020204" pitchFamily="34" charset="0"/>
                        </a:rPr>
                        <a:t>q</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tc>
                  <a:txBody>
                    <a:bodyPr/>
                    <a:lstStyle/>
                    <a:p>
                      <a:pPr marL="0" marR="0" algn="ctr">
                        <a:lnSpc>
                          <a:spcPct val="107000"/>
                        </a:lnSpc>
                        <a:spcBef>
                          <a:spcPts val="0"/>
                        </a:spcBef>
                        <a:spcAft>
                          <a:spcPts val="0"/>
                        </a:spcAft>
                      </a:pPr>
                      <a:r>
                        <a:rPr lang="en-US" sz="1400" dirty="0">
                          <a:effectLst/>
                          <a:latin typeface="Arial" panose="020B0604020202020204" pitchFamily="34" charset="0"/>
                          <a:cs typeface="Arial" panose="020B0604020202020204" pitchFamily="34" charset="0"/>
                        </a:rPr>
                        <a:t>q</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108045" marR="108045" marT="0" marB="0" anchor="ctr"/>
                </a:tc>
                <a:extLst>
                  <a:ext uri="{0D108BD9-81ED-4DB2-BD59-A6C34878D82A}">
                    <a16:rowId xmlns:a16="http://schemas.microsoft.com/office/drawing/2014/main" val="4234480315"/>
                  </a:ext>
                </a:extLst>
              </a:tr>
            </a:tbl>
          </a:graphicData>
        </a:graphic>
      </p:graphicFrame>
      <p:sp>
        <p:nvSpPr>
          <p:cNvPr id="18" name="TextBox 17">
            <a:extLst>
              <a:ext uri="{FF2B5EF4-FFF2-40B4-BE49-F238E27FC236}">
                <a16:creationId xmlns:a16="http://schemas.microsoft.com/office/drawing/2014/main" id="{EACFC9A0-11E0-476F-98B8-25B9194A9B88}"/>
              </a:ext>
            </a:extLst>
          </p:cNvPr>
          <p:cNvSpPr txBox="1"/>
          <p:nvPr/>
        </p:nvSpPr>
        <p:spPr>
          <a:xfrm rot="10800000" flipV="1">
            <a:off x="838887" y="5779290"/>
            <a:ext cx="10125074" cy="473271"/>
          </a:xfrm>
          <a:prstGeom prst="rect">
            <a:avLst/>
          </a:prstGeom>
          <a:noFill/>
        </p:spPr>
        <p:txBody>
          <a:bodyPr wrap="square">
            <a:spAutoFit/>
          </a:bodyPr>
          <a:lstStyle/>
          <a:p>
            <a:pPr marL="0" marR="0">
              <a:lnSpc>
                <a:spcPct val="107000"/>
              </a:lnSpc>
              <a:spcBef>
                <a:spcPts val="0"/>
              </a:spcBef>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For clients who do not require full assistance for at least 4 activities, exceptions can be made when complicating factors are present and supported by medical documentation. Please complete the below table of complicating factors.</a:t>
            </a:r>
          </a:p>
        </p:txBody>
      </p:sp>
      <p:sp>
        <p:nvSpPr>
          <p:cNvPr id="4" name="Slide Number Placeholder 3">
            <a:extLst>
              <a:ext uri="{FF2B5EF4-FFF2-40B4-BE49-F238E27FC236}">
                <a16:creationId xmlns:a16="http://schemas.microsoft.com/office/drawing/2014/main" id="{91793D46-B3B4-4890-A6B1-E4B0062C75E8}"/>
              </a:ext>
            </a:extLst>
          </p:cNvPr>
          <p:cNvSpPr>
            <a:spLocks noGrp="1"/>
          </p:cNvSpPr>
          <p:nvPr>
            <p:ph type="sldNum" sz="quarter" idx="12"/>
          </p:nvPr>
        </p:nvSpPr>
        <p:spPr/>
        <p:txBody>
          <a:bodyPr/>
          <a:lstStyle/>
          <a:p>
            <a:fld id="{D76D9D55-BB22-48A8-A5AB-75F32371B4BF}" type="slidenum">
              <a:rPr lang="en-US" smtClean="0"/>
              <a:t>5</a:t>
            </a:fld>
            <a:endParaRPr lang="en-US"/>
          </a:p>
        </p:txBody>
      </p:sp>
    </p:spTree>
    <p:extLst>
      <p:ext uri="{BB962C8B-B14F-4D97-AF65-F5344CB8AC3E}">
        <p14:creationId xmlns:p14="http://schemas.microsoft.com/office/powerpoint/2010/main" val="120817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4099554-F04A-4035-B52D-D0FC6D86BADB}"/>
              </a:ext>
            </a:extLst>
          </p:cNvPr>
          <p:cNvGraphicFramePr>
            <a:graphicFrameLocks noGrp="1"/>
          </p:cNvGraphicFramePr>
          <p:nvPr>
            <p:extLst>
              <p:ext uri="{D42A27DB-BD31-4B8C-83A1-F6EECF244321}">
                <p14:modId xmlns:p14="http://schemas.microsoft.com/office/powerpoint/2010/main" val="3991493700"/>
              </p:ext>
            </p:extLst>
          </p:nvPr>
        </p:nvGraphicFramePr>
        <p:xfrm>
          <a:off x="609600" y="142875"/>
          <a:ext cx="9601200" cy="5676902"/>
        </p:xfrm>
        <a:graphic>
          <a:graphicData uri="http://schemas.openxmlformats.org/drawingml/2006/table">
            <a:tbl>
              <a:tblPr firstRow="1" firstCol="1" bandRow="1">
                <a:tableStyleId>{5C22544A-7EE6-4342-B048-85BDC9FD1C3A}</a:tableStyleId>
              </a:tblPr>
              <a:tblGrid>
                <a:gridCol w="3442964">
                  <a:extLst>
                    <a:ext uri="{9D8B030D-6E8A-4147-A177-3AD203B41FA5}">
                      <a16:colId xmlns:a16="http://schemas.microsoft.com/office/drawing/2014/main" val="2186289981"/>
                    </a:ext>
                  </a:extLst>
                </a:gridCol>
                <a:gridCol w="6158236">
                  <a:extLst>
                    <a:ext uri="{9D8B030D-6E8A-4147-A177-3AD203B41FA5}">
                      <a16:colId xmlns:a16="http://schemas.microsoft.com/office/drawing/2014/main" val="3925700970"/>
                    </a:ext>
                  </a:extLst>
                </a:gridCol>
              </a:tblGrid>
              <a:tr h="250656">
                <a:tc>
                  <a:txBody>
                    <a:bodyPr/>
                    <a:lstStyle/>
                    <a:p>
                      <a:pPr marL="0" marR="0" algn="ctr">
                        <a:lnSpc>
                          <a:spcPct val="107000"/>
                        </a:lnSpc>
                        <a:spcBef>
                          <a:spcPts val="0"/>
                        </a:spcBef>
                        <a:spcAft>
                          <a:spcPts val="0"/>
                        </a:spcAft>
                      </a:pPr>
                      <a:r>
                        <a:rPr lang="en-US" sz="1100">
                          <a:effectLst/>
                        </a:rPr>
                        <a:t>Complicating factor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Description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1738066"/>
                  </a:ext>
                </a:extLst>
              </a:tr>
              <a:tr h="775178">
                <a:tc>
                  <a:txBody>
                    <a:bodyPr/>
                    <a:lstStyle/>
                    <a:p>
                      <a:pPr marL="0" marR="0">
                        <a:lnSpc>
                          <a:spcPct val="107000"/>
                        </a:lnSpc>
                        <a:spcBef>
                          <a:spcPts val="0"/>
                        </a:spcBef>
                        <a:spcAft>
                          <a:spcPts val="0"/>
                        </a:spcAft>
                      </a:pPr>
                      <a:r>
                        <a:rPr lang="en-US" sz="1100" dirty="0">
                          <a:effectLst/>
                        </a:rPr>
                        <a:t>Documented history of falls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9563167"/>
                  </a:ext>
                </a:extLst>
              </a:tr>
              <a:tr h="775178">
                <a:tc>
                  <a:txBody>
                    <a:bodyPr/>
                    <a:lstStyle/>
                    <a:p>
                      <a:pPr marL="0" marR="0">
                        <a:lnSpc>
                          <a:spcPct val="107000"/>
                        </a:lnSpc>
                        <a:spcBef>
                          <a:spcPts val="0"/>
                        </a:spcBef>
                        <a:spcAft>
                          <a:spcPts val="0"/>
                        </a:spcAft>
                      </a:pPr>
                      <a:r>
                        <a:rPr lang="en-US" sz="1100">
                          <a:effectLst/>
                        </a:rPr>
                        <a:t>Skin breakdown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1509798"/>
                  </a:ext>
                </a:extLst>
              </a:tr>
              <a:tr h="775178">
                <a:tc>
                  <a:txBody>
                    <a:bodyPr/>
                    <a:lstStyle/>
                    <a:p>
                      <a:pPr marL="0" marR="0">
                        <a:lnSpc>
                          <a:spcPct val="107000"/>
                        </a:lnSpc>
                        <a:spcBef>
                          <a:spcPts val="0"/>
                        </a:spcBef>
                        <a:spcAft>
                          <a:spcPts val="0"/>
                        </a:spcAft>
                      </a:pPr>
                      <a:r>
                        <a:rPr lang="en-US" sz="1100">
                          <a:effectLst/>
                        </a:rPr>
                        <a:t>Sensitivity to touch or combative/agitated behavior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3861980"/>
                  </a:ext>
                </a:extLst>
              </a:tr>
              <a:tr h="775178">
                <a:tc>
                  <a:txBody>
                    <a:bodyPr/>
                    <a:lstStyle/>
                    <a:p>
                      <a:pPr marL="0" marR="0">
                        <a:lnSpc>
                          <a:spcPct val="107000"/>
                        </a:lnSpc>
                        <a:spcBef>
                          <a:spcPts val="0"/>
                        </a:spcBef>
                        <a:spcAft>
                          <a:spcPts val="0"/>
                        </a:spcAft>
                      </a:pPr>
                      <a:r>
                        <a:rPr lang="en-US" sz="1100">
                          <a:effectLst/>
                        </a:rPr>
                        <a:t>Dementia with confusion or disorientation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3610681"/>
                  </a:ext>
                </a:extLst>
              </a:tr>
              <a:tr h="775178">
                <a:tc>
                  <a:txBody>
                    <a:bodyPr/>
                    <a:lstStyle/>
                    <a:p>
                      <a:pPr marL="0" marR="0">
                        <a:lnSpc>
                          <a:spcPct val="107000"/>
                        </a:lnSpc>
                        <a:spcBef>
                          <a:spcPts val="0"/>
                        </a:spcBef>
                        <a:spcAft>
                          <a:spcPts val="0"/>
                        </a:spcAft>
                      </a:pPr>
                      <a:r>
                        <a:rPr lang="en-US" sz="1100">
                          <a:effectLst/>
                        </a:rPr>
                        <a:t>More than one person required to safely lift, transfer, reposition, bathe, dress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87986753"/>
                  </a:ext>
                </a:extLst>
              </a:tr>
              <a:tr h="775178">
                <a:tc>
                  <a:txBody>
                    <a:bodyPr/>
                    <a:lstStyle/>
                    <a:p>
                      <a:pPr marL="0" marR="0">
                        <a:lnSpc>
                          <a:spcPct val="107000"/>
                        </a:lnSpc>
                        <a:spcBef>
                          <a:spcPts val="0"/>
                        </a:spcBef>
                        <a:spcAft>
                          <a:spcPts val="0"/>
                        </a:spcAft>
                      </a:pPr>
                      <a:r>
                        <a:rPr lang="en-US" sz="1100">
                          <a:effectLst/>
                        </a:rPr>
                        <a:t>Contractures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p>
                    <a:p>
                      <a:pPr marL="0" marR="0">
                        <a:lnSpc>
                          <a:spcPct val="107000"/>
                        </a:lnSpc>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7911367"/>
                  </a:ext>
                </a:extLst>
              </a:tr>
              <a:tr h="775178">
                <a:tc>
                  <a:txBody>
                    <a:bodyPr/>
                    <a:lstStyle/>
                    <a:p>
                      <a:pPr marL="0" marR="0">
                        <a:lnSpc>
                          <a:spcPct val="107000"/>
                        </a:lnSpc>
                        <a:spcBef>
                          <a:spcPts val="0"/>
                        </a:spcBef>
                        <a:spcAft>
                          <a:spcPts val="0"/>
                        </a:spcAft>
                      </a:pPr>
                      <a:r>
                        <a:rPr lang="en-US" sz="1100" dirty="0">
                          <a:effectLst/>
                        </a:rPr>
                        <a:t>Dysphagia which requires supervision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p>
                    <a:p>
                      <a:pPr marL="0" marR="0">
                        <a:lnSpc>
                          <a:spcPct val="107000"/>
                        </a:lnSpc>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3495431"/>
                  </a:ext>
                </a:extLst>
              </a:tr>
            </a:tbl>
          </a:graphicData>
        </a:graphic>
      </p:graphicFrame>
      <p:sp>
        <p:nvSpPr>
          <p:cNvPr id="2" name="Slide Number Placeholder 1">
            <a:extLst>
              <a:ext uri="{FF2B5EF4-FFF2-40B4-BE49-F238E27FC236}">
                <a16:creationId xmlns:a16="http://schemas.microsoft.com/office/drawing/2014/main" id="{9CDD5DE8-68F6-464B-8004-20A0A68D4414}"/>
              </a:ext>
            </a:extLst>
          </p:cNvPr>
          <p:cNvSpPr>
            <a:spLocks noGrp="1"/>
          </p:cNvSpPr>
          <p:nvPr>
            <p:ph type="sldNum" sz="quarter" idx="12"/>
          </p:nvPr>
        </p:nvSpPr>
        <p:spPr/>
        <p:txBody>
          <a:bodyPr/>
          <a:lstStyle/>
          <a:p>
            <a:fld id="{D76D9D55-BB22-48A8-A5AB-75F32371B4BF}" type="slidenum">
              <a:rPr lang="en-US" smtClean="0"/>
              <a:t>6</a:t>
            </a:fld>
            <a:endParaRPr lang="en-US"/>
          </a:p>
        </p:txBody>
      </p:sp>
    </p:spTree>
    <p:extLst>
      <p:ext uri="{BB962C8B-B14F-4D97-AF65-F5344CB8AC3E}">
        <p14:creationId xmlns:p14="http://schemas.microsoft.com/office/powerpoint/2010/main" val="51580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F47953-C2C2-4F50-B070-AFAD91B2DBA7}"/>
              </a:ext>
            </a:extLst>
          </p:cNvPr>
          <p:cNvSpPr>
            <a:spLocks noGrp="1"/>
          </p:cNvSpPr>
          <p:nvPr>
            <p:ph idx="1"/>
          </p:nvPr>
        </p:nvSpPr>
        <p:spPr>
          <a:xfrm>
            <a:off x="457200" y="685800"/>
            <a:ext cx="10515600" cy="5567363"/>
          </a:xfrm>
        </p:spPr>
        <p:txBody>
          <a:bodyPr>
            <a:no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Documentation must be provided to substantiate the above needs, per the Documentation Checklist below.</a:t>
            </a:r>
            <a:b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Duration of the request:</a:t>
            </a:r>
            <a:br>
              <a:rPr kumimoji="0" lang="en-US" altLang="en-US" sz="14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Please indicate below the duration of the DSW add-on request. Medical documentation provided must provide evidence that the client’s condition will require the enhanced services for the duration requested. If documentation does not support that the client’s condition will require enhanced services for the requested duration, the approved duration may be reduced at the sole discretion of LDH. Requests are limited to a maximum of 1 year at a time.</a:t>
            </a:r>
            <a:b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Duration of DSW request: ______ </a:t>
            </a:r>
            <a:b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SECTION 3: SKILLED NURSING ADD-ON REQUEST</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Skilled nursing refers to care that can only be provided by a clinically trained and licensed nurse. The skilled nursing add-on is only available if there is a nurse on the home for at least 16 hours per day. In the list below, please indicate the client’s skilled nursing needs. </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qualify for the skilled nursing add-on, a client must have 3 or more of the below skilled nursing needs.</a:t>
            </a:r>
            <a:endParaRPr lang="en-US" sz="1400" dirty="0"/>
          </a:p>
        </p:txBody>
      </p:sp>
      <p:sp>
        <p:nvSpPr>
          <p:cNvPr id="4" name="Slide Number Placeholder 3">
            <a:extLst>
              <a:ext uri="{FF2B5EF4-FFF2-40B4-BE49-F238E27FC236}">
                <a16:creationId xmlns:a16="http://schemas.microsoft.com/office/drawing/2014/main" id="{0A0E12EF-90D2-4349-95C5-081747BA7D08}"/>
              </a:ext>
            </a:extLst>
          </p:cNvPr>
          <p:cNvSpPr>
            <a:spLocks noGrp="1"/>
          </p:cNvSpPr>
          <p:nvPr>
            <p:ph type="sldNum" sz="quarter" idx="12"/>
          </p:nvPr>
        </p:nvSpPr>
        <p:spPr/>
        <p:txBody>
          <a:bodyPr/>
          <a:lstStyle/>
          <a:p>
            <a:fld id="{D76D9D55-BB22-48A8-A5AB-75F32371B4BF}" type="slidenum">
              <a:rPr lang="en-US" smtClean="0"/>
              <a:t>7</a:t>
            </a:fld>
            <a:endParaRPr lang="en-US"/>
          </a:p>
        </p:txBody>
      </p:sp>
    </p:spTree>
    <p:extLst>
      <p:ext uri="{BB962C8B-B14F-4D97-AF65-F5344CB8AC3E}">
        <p14:creationId xmlns:p14="http://schemas.microsoft.com/office/powerpoint/2010/main" val="1206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6F6A608-4CCB-4D48-BF00-4A579AC8C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8CD5EBBA-D434-472F-9DB7-26BC9ACF4E3B}"/>
              </a:ext>
            </a:extLst>
          </p:cNvPr>
          <p:cNvGraphicFramePr>
            <a:graphicFrameLocks noGrp="1"/>
          </p:cNvGraphicFramePr>
          <p:nvPr>
            <p:extLst>
              <p:ext uri="{D42A27DB-BD31-4B8C-83A1-F6EECF244321}">
                <p14:modId xmlns:p14="http://schemas.microsoft.com/office/powerpoint/2010/main" val="4116086079"/>
              </p:ext>
            </p:extLst>
          </p:nvPr>
        </p:nvGraphicFramePr>
        <p:xfrm>
          <a:off x="514350" y="1628775"/>
          <a:ext cx="10286999" cy="3914775"/>
        </p:xfrm>
        <a:graphic>
          <a:graphicData uri="http://schemas.openxmlformats.org/drawingml/2006/table">
            <a:tbl>
              <a:tblPr firstRow="1" firstCol="1" bandRow="1">
                <a:tableStyleId>{5C22544A-7EE6-4342-B048-85BDC9FD1C3A}</a:tableStyleId>
              </a:tblPr>
              <a:tblGrid>
                <a:gridCol w="5305925">
                  <a:extLst>
                    <a:ext uri="{9D8B030D-6E8A-4147-A177-3AD203B41FA5}">
                      <a16:colId xmlns:a16="http://schemas.microsoft.com/office/drawing/2014/main" val="3930058803"/>
                    </a:ext>
                  </a:extLst>
                </a:gridCol>
                <a:gridCol w="4981074">
                  <a:extLst>
                    <a:ext uri="{9D8B030D-6E8A-4147-A177-3AD203B41FA5}">
                      <a16:colId xmlns:a16="http://schemas.microsoft.com/office/drawing/2014/main" val="4219551613"/>
                    </a:ext>
                  </a:extLst>
                </a:gridCol>
              </a:tblGrid>
              <a:tr h="224773">
                <a:tc>
                  <a:txBody>
                    <a:bodyPr/>
                    <a:lstStyle/>
                    <a:p>
                      <a:pPr marL="0" marR="0">
                        <a:lnSpc>
                          <a:spcPct val="107000"/>
                        </a:lnSpc>
                        <a:spcBef>
                          <a:spcPts val="0"/>
                        </a:spcBef>
                        <a:spcAft>
                          <a:spcPts val="0"/>
                        </a:spcAft>
                      </a:pPr>
                      <a:r>
                        <a:rPr lang="en-US" sz="1100" dirty="0">
                          <a:effectLst/>
                        </a:rPr>
                        <a:t>Colostomy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88809281"/>
                  </a:ext>
                </a:extLst>
              </a:tr>
              <a:tr h="224773">
                <a:tc>
                  <a:txBody>
                    <a:bodyPr/>
                    <a:lstStyle/>
                    <a:p>
                      <a:pPr marL="0" marR="0">
                        <a:lnSpc>
                          <a:spcPct val="107000"/>
                        </a:lnSpc>
                        <a:spcBef>
                          <a:spcPts val="0"/>
                        </a:spcBef>
                        <a:spcAft>
                          <a:spcPts val="0"/>
                        </a:spcAft>
                      </a:pPr>
                      <a:r>
                        <a:rPr lang="en-US" sz="1100" dirty="0">
                          <a:effectLst/>
                        </a:rPr>
                        <a:t>Nebulization treatments and nebulizer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41894044"/>
                  </a:ext>
                </a:extLst>
              </a:tr>
              <a:tr h="459952">
                <a:tc>
                  <a:txBody>
                    <a:bodyPr/>
                    <a:lstStyle/>
                    <a:p>
                      <a:pPr marL="0" marR="0">
                        <a:lnSpc>
                          <a:spcPct val="107000"/>
                        </a:lnSpc>
                        <a:spcBef>
                          <a:spcPts val="0"/>
                        </a:spcBef>
                        <a:spcAft>
                          <a:spcPts val="0"/>
                        </a:spcAft>
                      </a:pPr>
                      <a:r>
                        <a:rPr lang="en-US" sz="1100" dirty="0">
                          <a:effectLst/>
                        </a:rPr>
                        <a:t>Ventilator or positive airway pressure device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93804707"/>
                  </a:ext>
                </a:extLst>
              </a:tr>
              <a:tr h="224773">
                <a:tc>
                  <a:txBody>
                    <a:bodyPr/>
                    <a:lstStyle/>
                    <a:p>
                      <a:pPr marL="0" marR="0">
                        <a:lnSpc>
                          <a:spcPct val="107000"/>
                        </a:lnSpc>
                        <a:spcBef>
                          <a:spcPts val="0"/>
                        </a:spcBef>
                        <a:spcAft>
                          <a:spcPts val="0"/>
                        </a:spcAft>
                      </a:pPr>
                      <a:r>
                        <a:rPr lang="en-US" sz="1100" dirty="0">
                          <a:effectLst/>
                        </a:rPr>
                        <a:t>Diabetes care with injectable medications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14701849"/>
                  </a:ext>
                </a:extLst>
              </a:tr>
              <a:tr h="695126">
                <a:tc>
                  <a:txBody>
                    <a:bodyPr/>
                    <a:lstStyle/>
                    <a:p>
                      <a:pPr marL="0" marR="0">
                        <a:lnSpc>
                          <a:spcPct val="107000"/>
                        </a:lnSpc>
                        <a:spcBef>
                          <a:spcPts val="0"/>
                        </a:spcBef>
                        <a:spcAft>
                          <a:spcPts val="0"/>
                        </a:spcAft>
                      </a:pPr>
                      <a:r>
                        <a:rPr lang="en-US" sz="1100" dirty="0">
                          <a:effectLst/>
                        </a:rPr>
                        <a:t>Administration of intravenous, intramuscular, or subcutaneous injections other than diabetes medications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96900437"/>
                  </a:ext>
                </a:extLst>
              </a:tr>
              <a:tr h="695126">
                <a:tc>
                  <a:txBody>
                    <a:bodyPr/>
                    <a:lstStyle/>
                    <a:p>
                      <a:pPr marL="0" marR="0">
                        <a:lnSpc>
                          <a:spcPct val="107000"/>
                        </a:lnSpc>
                        <a:spcBef>
                          <a:spcPts val="0"/>
                        </a:spcBef>
                        <a:spcAft>
                          <a:spcPts val="0"/>
                        </a:spcAft>
                      </a:pPr>
                      <a:r>
                        <a:rPr lang="en-US" sz="1100">
                          <a:effectLst/>
                        </a:rPr>
                        <a:t>Wound care involving prescription medications and dressings with aseptic technique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0903689"/>
                  </a:ext>
                </a:extLst>
              </a:tr>
              <a:tr h="695126">
                <a:tc>
                  <a:txBody>
                    <a:bodyPr/>
                    <a:lstStyle/>
                    <a:p>
                      <a:pPr marL="0" marR="0">
                        <a:lnSpc>
                          <a:spcPct val="107000"/>
                        </a:lnSpc>
                        <a:spcBef>
                          <a:spcPts val="0"/>
                        </a:spcBef>
                        <a:spcAft>
                          <a:spcPts val="0"/>
                        </a:spcAft>
                      </a:pPr>
                      <a:r>
                        <a:rPr lang="en-US" sz="1100" dirty="0">
                          <a:effectLst/>
                        </a:rPr>
                        <a:t>Administration of five (5) or more different medications per day (can be a combination of oral and topical)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9193159"/>
                  </a:ext>
                </a:extLst>
              </a:tr>
              <a:tr h="695126">
                <a:tc>
                  <a:txBody>
                    <a:bodyPr/>
                    <a:lstStyle/>
                    <a:p>
                      <a:pPr marL="0" marR="0">
                        <a:lnSpc>
                          <a:spcPct val="107000"/>
                        </a:lnSpc>
                        <a:spcBef>
                          <a:spcPts val="0"/>
                        </a:spcBef>
                        <a:spcAft>
                          <a:spcPts val="0"/>
                        </a:spcAft>
                      </a:pPr>
                      <a:r>
                        <a:rPr lang="en-US" sz="1100" dirty="0">
                          <a:effectLst/>
                        </a:rPr>
                        <a:t>Three (3) or more skilled nursing assessments per day (e.g., neurological checks, glucose measurements)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8652971"/>
                  </a:ext>
                </a:extLst>
              </a:tr>
            </a:tbl>
          </a:graphicData>
        </a:graphic>
      </p:graphicFrame>
      <p:sp>
        <p:nvSpPr>
          <p:cNvPr id="10" name="Rectangle 3">
            <a:extLst>
              <a:ext uri="{FF2B5EF4-FFF2-40B4-BE49-F238E27FC236}">
                <a16:creationId xmlns:a16="http://schemas.microsoft.com/office/drawing/2014/main" id="{1A0A85BC-5B72-49A6-99D7-C97BD88A210F}"/>
              </a:ext>
            </a:extLst>
          </p:cNvPr>
          <p:cNvSpPr>
            <a:spLocks noGrp="1" noChangeArrowheads="1"/>
          </p:cNvSpPr>
          <p:nvPr>
            <p:ph type="title"/>
          </p:nvPr>
        </p:nvSpPr>
        <p:spPr bwMode="auto">
          <a:xfrm>
            <a:off x="0" y="5823898"/>
            <a:ext cx="1118234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Documentation must be provided to substantiate the above needs, per the Documentation Checklist below. The presence of an “as needed” order alone is not sufficient to demonstrate need and documentation must show that the service is actually being delivered routinely. In addition, nursing documentation must show that the services indicated above are being provided by a nurse. </a:t>
            </a:r>
            <a:endParaRPr kumimoji="0" lang="en-US" altLang="en-US"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2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2" name="Table 1">
            <a:extLst>
              <a:ext uri="{FF2B5EF4-FFF2-40B4-BE49-F238E27FC236}">
                <a16:creationId xmlns:a16="http://schemas.microsoft.com/office/drawing/2014/main" id="{46F4AA4C-0E94-422E-A82C-96860D9E27AD}"/>
              </a:ext>
            </a:extLst>
          </p:cNvPr>
          <p:cNvGraphicFramePr>
            <a:graphicFrameLocks noGrp="1"/>
          </p:cNvGraphicFramePr>
          <p:nvPr>
            <p:extLst>
              <p:ext uri="{D42A27DB-BD31-4B8C-83A1-F6EECF244321}">
                <p14:modId xmlns:p14="http://schemas.microsoft.com/office/powerpoint/2010/main" val="4073881728"/>
              </p:ext>
            </p:extLst>
          </p:nvPr>
        </p:nvGraphicFramePr>
        <p:xfrm>
          <a:off x="504826" y="447675"/>
          <a:ext cx="10296524" cy="1190626"/>
        </p:xfrm>
        <a:graphic>
          <a:graphicData uri="http://schemas.openxmlformats.org/drawingml/2006/table">
            <a:tbl>
              <a:tblPr firstRow="1" firstCol="1" bandRow="1">
                <a:tableStyleId>{5C22544A-7EE6-4342-B048-85BDC9FD1C3A}</a:tableStyleId>
              </a:tblPr>
              <a:tblGrid>
                <a:gridCol w="5310841">
                  <a:extLst>
                    <a:ext uri="{9D8B030D-6E8A-4147-A177-3AD203B41FA5}">
                      <a16:colId xmlns:a16="http://schemas.microsoft.com/office/drawing/2014/main" val="699520514"/>
                    </a:ext>
                  </a:extLst>
                </a:gridCol>
                <a:gridCol w="4985683">
                  <a:extLst>
                    <a:ext uri="{9D8B030D-6E8A-4147-A177-3AD203B41FA5}">
                      <a16:colId xmlns:a16="http://schemas.microsoft.com/office/drawing/2014/main" val="3655294218"/>
                    </a:ext>
                  </a:extLst>
                </a:gridCol>
              </a:tblGrid>
              <a:tr h="196229">
                <a:tc>
                  <a:txBody>
                    <a:bodyPr/>
                    <a:lstStyle/>
                    <a:p>
                      <a:pPr marL="0" marR="0" algn="ctr">
                        <a:lnSpc>
                          <a:spcPct val="107000"/>
                        </a:lnSpc>
                        <a:spcBef>
                          <a:spcPts val="0"/>
                        </a:spcBef>
                        <a:spcAft>
                          <a:spcPts val="0"/>
                        </a:spcAft>
                      </a:pPr>
                      <a:r>
                        <a:rPr lang="en-US" sz="1100">
                          <a:effectLst/>
                        </a:rPr>
                        <a:t>Skilled nursing need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Check all that apply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050022"/>
                  </a:ext>
                </a:extLst>
              </a:tr>
              <a:tr h="283198">
                <a:tc>
                  <a:txBody>
                    <a:bodyPr/>
                    <a:lstStyle/>
                    <a:p>
                      <a:pPr marL="0" marR="0">
                        <a:lnSpc>
                          <a:spcPct val="107000"/>
                        </a:lnSpc>
                        <a:spcBef>
                          <a:spcPts val="0"/>
                        </a:spcBef>
                        <a:spcAft>
                          <a:spcPts val="0"/>
                        </a:spcAft>
                      </a:pPr>
                      <a:r>
                        <a:rPr lang="en-US" sz="1100" dirty="0">
                          <a:effectLst/>
                        </a:rPr>
                        <a:t>Nasopharyngeal, tracheal, tracheostomy, or oral suctioning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33151330"/>
                  </a:ext>
                </a:extLst>
              </a:tr>
              <a:tr h="428001">
                <a:tc>
                  <a:txBody>
                    <a:bodyPr/>
                    <a:lstStyle/>
                    <a:p>
                      <a:pPr marL="0" marR="0">
                        <a:lnSpc>
                          <a:spcPct val="107000"/>
                        </a:lnSpc>
                        <a:spcBef>
                          <a:spcPts val="0"/>
                        </a:spcBef>
                        <a:spcAft>
                          <a:spcPts val="0"/>
                        </a:spcAft>
                      </a:pPr>
                      <a:r>
                        <a:rPr lang="en-US" sz="1100">
                          <a:effectLst/>
                        </a:rPr>
                        <a:t>Enteral feeding (tube feeding) with complications such as reflux, combative/agitated behavior, or contractures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69092224"/>
                  </a:ext>
                </a:extLst>
              </a:tr>
              <a:tr h="283198">
                <a:tc>
                  <a:txBody>
                    <a:bodyPr/>
                    <a:lstStyle/>
                    <a:p>
                      <a:pPr marL="0" marR="0">
                        <a:lnSpc>
                          <a:spcPct val="107000"/>
                        </a:lnSpc>
                        <a:spcBef>
                          <a:spcPts val="0"/>
                        </a:spcBef>
                        <a:spcAft>
                          <a:spcPts val="0"/>
                        </a:spcAft>
                      </a:pPr>
                      <a:r>
                        <a:rPr lang="en-US" sz="1100" dirty="0">
                          <a:effectLst/>
                        </a:rPr>
                        <a:t>Urinary or vesicostomy catheterization and care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53774004"/>
                  </a:ext>
                </a:extLst>
              </a:tr>
            </a:tbl>
          </a:graphicData>
        </a:graphic>
      </p:graphicFrame>
      <p:sp>
        <p:nvSpPr>
          <p:cNvPr id="3" name="Rectangle 1">
            <a:extLst>
              <a:ext uri="{FF2B5EF4-FFF2-40B4-BE49-F238E27FC236}">
                <a16:creationId xmlns:a16="http://schemas.microsoft.com/office/drawing/2014/main" id="{DC0C4EEC-87E7-4C97-B8E4-123E46D22F03}"/>
              </a:ext>
            </a:extLst>
          </p:cNvPr>
          <p:cNvSpPr>
            <a:spLocks noChangeArrowheads="1"/>
          </p:cNvSpPr>
          <p:nvPr/>
        </p:nvSpPr>
        <p:spPr bwMode="auto">
          <a:xfrm>
            <a:off x="238124" y="61591"/>
            <a:ext cx="1533525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To qualify for the skilled nursing add-on, a client must have 3 or more of the below skilled nursing needs</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A0C4EEA-CE78-4C8F-B92F-1FA630EBD8EB}"/>
              </a:ext>
            </a:extLst>
          </p:cNvPr>
          <p:cNvSpPr>
            <a:spLocks noGrp="1"/>
          </p:cNvSpPr>
          <p:nvPr>
            <p:ph type="sldNum" sz="quarter" idx="12"/>
          </p:nvPr>
        </p:nvSpPr>
        <p:spPr/>
        <p:txBody>
          <a:bodyPr/>
          <a:lstStyle/>
          <a:p>
            <a:fld id="{D76D9D55-BB22-48A8-A5AB-75F32371B4BF}" type="slidenum">
              <a:rPr lang="en-US" smtClean="0"/>
              <a:t>8</a:t>
            </a:fld>
            <a:endParaRPr lang="en-US"/>
          </a:p>
        </p:txBody>
      </p:sp>
    </p:spTree>
    <p:extLst>
      <p:ext uri="{BB962C8B-B14F-4D97-AF65-F5344CB8AC3E}">
        <p14:creationId xmlns:p14="http://schemas.microsoft.com/office/powerpoint/2010/main" val="3745569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4E813B-C917-4C22-8A6A-927E8CC77D72}"/>
              </a:ext>
            </a:extLst>
          </p:cNvPr>
          <p:cNvSpPr>
            <a:spLocks noGrp="1"/>
          </p:cNvSpPr>
          <p:nvPr>
            <p:ph type="title"/>
          </p:nvPr>
        </p:nvSpPr>
        <p:spPr>
          <a:xfrm>
            <a:off x="84842" y="518474"/>
            <a:ext cx="12019174" cy="2366127"/>
          </a:xfrm>
        </p:spPr>
        <p:txBody>
          <a:bodyPr>
            <a:noAutofit/>
          </a:bodyPr>
          <a:lstStyle/>
          <a:p>
            <a:pPr marL="0" marR="0">
              <a:lnSpc>
                <a:spcPct val="107000"/>
              </a:lnSpc>
              <a:spcBef>
                <a:spcPts val="0"/>
              </a:spcBef>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Duration of the request:</a:t>
            </a:r>
            <a:br>
              <a:rPr lang="en-US" sz="1600" u="sng" dirty="0">
                <a:effectLst/>
                <a:latin typeface="Calibri" panose="020F0502020204030204" pitchFamily="34" charset="0"/>
                <a:ea typeface="Calibri" panose="020F0502020204030204" pitchFamily="34" charset="0"/>
                <a:cs typeface="Times New Roman" panose="02020603050405020304" pitchFamily="18" charset="0"/>
              </a:rPr>
            </a:br>
            <a:br>
              <a:rPr lang="en-US" sz="16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Please indicate below the duration of the skilled nursing add-on request. Medical documentation provided must provide evidence that the client’s condition will require the enhanced services for the duration requested. If documentation does not support that the client’s condition will require enhanced services for the requested duration, the approved duration may be reduced at the sole discretion of LDH. Requests are limited to a maximum of 1 year at a time.</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Duration of skilled nursing request: ___________</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u="sng" dirty="0">
                <a:effectLst/>
                <a:latin typeface="Calibri" panose="020F0502020204030204" pitchFamily="34" charset="0"/>
                <a:ea typeface="Calibri" panose="020F0502020204030204" pitchFamily="34" charset="0"/>
                <a:cs typeface="Times New Roman" panose="02020603050405020304" pitchFamily="18" charset="0"/>
              </a:rPr>
              <a:t>SECTION 4: EQUIPMENT ADD-ON REQUEST</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r>
              <a:rPr lang="en-US" sz="1400" dirty="0">
                <a:effectLst/>
                <a:latin typeface="Calibri" panose="020F0502020204030204" pitchFamily="34" charset="0"/>
                <a:ea typeface="Calibri" panose="020F0502020204030204" pitchFamily="34" charset="0"/>
                <a:cs typeface="Times New Roman" panose="02020603050405020304" pitchFamily="18" charset="0"/>
              </a:rPr>
              <a:t>The equipment add-on is available when clients need certain types of supplies. This add-on is only applicable to clients with Medicaid only and no other insurance. For example, clients with both Medicaid and Medicare are not eligible.</a:t>
            </a:r>
            <a:br>
              <a:rPr lang="en-US" sz="1400" dirty="0">
                <a:effectLst/>
                <a:latin typeface="Calibri" panose="020F0502020204030204" pitchFamily="34" charset="0"/>
                <a:ea typeface="Calibri" panose="020F0502020204030204" pitchFamily="34" charset="0"/>
                <a:cs typeface="Times New Roman" panose="02020603050405020304" pitchFamily="18" charset="0"/>
              </a:rPr>
            </a:br>
            <a:endParaRPr lang="en-US" sz="1400" dirty="0"/>
          </a:p>
        </p:txBody>
      </p:sp>
      <p:graphicFrame>
        <p:nvGraphicFramePr>
          <p:cNvPr id="6" name="Table 5">
            <a:extLst>
              <a:ext uri="{FF2B5EF4-FFF2-40B4-BE49-F238E27FC236}">
                <a16:creationId xmlns:a16="http://schemas.microsoft.com/office/drawing/2014/main" id="{D4E8F7CC-5F72-4E59-9D97-18B7D6010BBF}"/>
              </a:ext>
            </a:extLst>
          </p:cNvPr>
          <p:cNvGraphicFramePr>
            <a:graphicFrameLocks noGrp="1"/>
          </p:cNvGraphicFramePr>
          <p:nvPr>
            <p:extLst>
              <p:ext uri="{D42A27DB-BD31-4B8C-83A1-F6EECF244321}">
                <p14:modId xmlns:p14="http://schemas.microsoft.com/office/powerpoint/2010/main" val="2472092318"/>
              </p:ext>
            </p:extLst>
          </p:nvPr>
        </p:nvGraphicFramePr>
        <p:xfrm>
          <a:off x="1545996" y="3252248"/>
          <a:ext cx="9274404" cy="1376905"/>
        </p:xfrm>
        <a:graphic>
          <a:graphicData uri="http://schemas.openxmlformats.org/drawingml/2006/table">
            <a:tbl>
              <a:tblPr firstRow="1" firstCol="1" bandRow="1">
                <a:tableStyleId>{5C22544A-7EE6-4342-B048-85BDC9FD1C3A}</a:tableStyleId>
              </a:tblPr>
              <a:tblGrid>
                <a:gridCol w="4783640">
                  <a:extLst>
                    <a:ext uri="{9D8B030D-6E8A-4147-A177-3AD203B41FA5}">
                      <a16:colId xmlns:a16="http://schemas.microsoft.com/office/drawing/2014/main" val="726686654"/>
                    </a:ext>
                  </a:extLst>
                </a:gridCol>
                <a:gridCol w="4490764">
                  <a:extLst>
                    <a:ext uri="{9D8B030D-6E8A-4147-A177-3AD203B41FA5}">
                      <a16:colId xmlns:a16="http://schemas.microsoft.com/office/drawing/2014/main" val="4019658646"/>
                    </a:ext>
                  </a:extLst>
                </a:gridCol>
              </a:tblGrid>
              <a:tr h="272855">
                <a:tc>
                  <a:txBody>
                    <a:bodyPr/>
                    <a:lstStyle/>
                    <a:p>
                      <a:pPr marL="0" marR="0" algn="ctr">
                        <a:lnSpc>
                          <a:spcPct val="107000"/>
                        </a:lnSpc>
                        <a:spcBef>
                          <a:spcPts val="0"/>
                        </a:spcBef>
                        <a:spcAft>
                          <a:spcPts val="0"/>
                        </a:spcAft>
                      </a:pPr>
                      <a:r>
                        <a:rPr lang="en-US" sz="1100">
                          <a:effectLst/>
                        </a:rPr>
                        <a:t>Equipment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Check all that apply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7219320"/>
                  </a:ext>
                </a:extLst>
              </a:tr>
              <a:tr h="558340">
                <a:tc>
                  <a:txBody>
                    <a:bodyPr/>
                    <a:lstStyle/>
                    <a:p>
                      <a:pPr marL="0" marR="0">
                        <a:lnSpc>
                          <a:spcPct val="107000"/>
                        </a:lnSpc>
                        <a:spcBef>
                          <a:spcPts val="0"/>
                        </a:spcBef>
                        <a:spcAft>
                          <a:spcPts val="0"/>
                        </a:spcAft>
                      </a:pPr>
                      <a:r>
                        <a:rPr lang="en-US" sz="1100" dirty="0">
                          <a:effectLst/>
                        </a:rPr>
                        <a:t>Enteral nutrition (tube feeding) supplies, does not include supplemental feeding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0738226"/>
                  </a:ext>
                </a:extLst>
              </a:tr>
              <a:tr h="272855">
                <a:tc>
                  <a:txBody>
                    <a:bodyPr/>
                    <a:lstStyle/>
                    <a:p>
                      <a:pPr marL="0" marR="0">
                        <a:lnSpc>
                          <a:spcPct val="107000"/>
                        </a:lnSpc>
                        <a:spcBef>
                          <a:spcPts val="0"/>
                        </a:spcBef>
                        <a:spcAft>
                          <a:spcPts val="0"/>
                        </a:spcAft>
                      </a:pPr>
                      <a:r>
                        <a:rPr lang="en-US" sz="1100">
                          <a:effectLst/>
                        </a:rPr>
                        <a:t>Ostomy supplies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a:effectLst/>
                        </a:rPr>
                        <a:t>q</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0531338"/>
                  </a:ext>
                </a:extLst>
              </a:tr>
              <a:tr h="272855">
                <a:tc>
                  <a:txBody>
                    <a:bodyPr/>
                    <a:lstStyle/>
                    <a:p>
                      <a:pPr marL="0" marR="0">
                        <a:lnSpc>
                          <a:spcPct val="107000"/>
                        </a:lnSpc>
                        <a:spcBef>
                          <a:spcPts val="0"/>
                        </a:spcBef>
                        <a:spcAft>
                          <a:spcPts val="0"/>
                        </a:spcAft>
                      </a:pPr>
                      <a:r>
                        <a:rPr lang="en-US" sz="1100">
                          <a:effectLst/>
                        </a:rPr>
                        <a:t>Tracheostomy supplies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1100" dirty="0">
                          <a:effectLst/>
                        </a:rPr>
                        <a:t>q</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1663484"/>
                  </a:ext>
                </a:extLst>
              </a:tr>
            </a:tbl>
          </a:graphicData>
        </a:graphic>
      </p:graphicFrame>
      <p:sp>
        <p:nvSpPr>
          <p:cNvPr id="9" name="TextBox 8">
            <a:extLst>
              <a:ext uri="{FF2B5EF4-FFF2-40B4-BE49-F238E27FC236}">
                <a16:creationId xmlns:a16="http://schemas.microsoft.com/office/drawing/2014/main" id="{1002E1C6-8BE5-4775-AA7F-5C5268B2CEFD}"/>
              </a:ext>
            </a:extLst>
          </p:cNvPr>
          <p:cNvSpPr txBox="1"/>
          <p:nvPr/>
        </p:nvSpPr>
        <p:spPr>
          <a:xfrm rot="10800000" flipV="1">
            <a:off x="85725" y="5129345"/>
            <a:ext cx="12011022" cy="1505733"/>
          </a:xfrm>
          <a:prstGeom prst="rect">
            <a:avLst/>
          </a:prstGeom>
          <a:noFill/>
        </p:spPr>
        <p:txBody>
          <a:bodyPr wrap="square">
            <a:spAutoFit/>
          </a:bodyPr>
          <a:lstStyle/>
          <a:p>
            <a:pPr marL="0" marR="0">
              <a:lnSpc>
                <a:spcPct val="107000"/>
              </a:lnSpc>
              <a:spcBef>
                <a:spcPts val="0"/>
              </a:spcBef>
              <a:spcAft>
                <a:spcPts val="800"/>
              </a:spcAft>
            </a:pPr>
            <a:r>
              <a:rPr lang="en-US" sz="1600" u="sng" dirty="0">
                <a:effectLst/>
                <a:latin typeface="Calibri" panose="020F0502020204030204" pitchFamily="34" charset="0"/>
                <a:ea typeface="Calibri" panose="020F0502020204030204" pitchFamily="34" charset="0"/>
                <a:cs typeface="Times New Roman" panose="02020603050405020304" pitchFamily="18" charset="0"/>
              </a:rPr>
              <a:t>Duration of the request</a:t>
            </a:r>
            <a:r>
              <a:rPr lang="en-US" u="sng"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Please indicate below the duration of the equipment add-on request. Medical documentation provided must provide evidence that the client’s condition will require the enhanced services for the duration requested. If documentation does not support that the client’s condition will require enhanced services for the requested duration, the approved duration may be reduced at the sole discretion of LDH. Requests are limited to a maximum of 1 year at a time.</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Duration of equipment request: ___________</a:t>
            </a:r>
          </a:p>
        </p:txBody>
      </p:sp>
      <p:sp>
        <p:nvSpPr>
          <p:cNvPr id="11" name="TextBox 10">
            <a:extLst>
              <a:ext uri="{FF2B5EF4-FFF2-40B4-BE49-F238E27FC236}">
                <a16:creationId xmlns:a16="http://schemas.microsoft.com/office/drawing/2014/main" id="{D9506A04-DC80-40D0-A0AF-3F4DEF47564B}"/>
              </a:ext>
            </a:extLst>
          </p:cNvPr>
          <p:cNvSpPr txBox="1"/>
          <p:nvPr/>
        </p:nvSpPr>
        <p:spPr>
          <a:xfrm rot="10800000" flipV="1">
            <a:off x="1943099" y="4637307"/>
            <a:ext cx="9991722" cy="338554"/>
          </a:xfrm>
          <a:prstGeom prst="rect">
            <a:avLst/>
          </a:prstGeom>
          <a:noFill/>
        </p:spPr>
        <p:txBody>
          <a:bodyPr wrap="square">
            <a:spAutoFit/>
          </a:bodyPr>
          <a:lstStyle/>
          <a:p>
            <a:r>
              <a:rPr kumimoji="0" lang="en-US" altLang="en-US" sz="16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Documentation must be provided to substantiate the above needs, per the Documentation Checklist below</a:t>
            </a:r>
            <a:endParaRPr lang="en-US" sz="1600" dirty="0"/>
          </a:p>
        </p:txBody>
      </p:sp>
      <p:sp>
        <p:nvSpPr>
          <p:cNvPr id="2" name="Slide Number Placeholder 1">
            <a:extLst>
              <a:ext uri="{FF2B5EF4-FFF2-40B4-BE49-F238E27FC236}">
                <a16:creationId xmlns:a16="http://schemas.microsoft.com/office/drawing/2014/main" id="{86B85AB5-F09A-451F-8233-0E57AEE73AAC}"/>
              </a:ext>
            </a:extLst>
          </p:cNvPr>
          <p:cNvSpPr>
            <a:spLocks noGrp="1"/>
          </p:cNvSpPr>
          <p:nvPr>
            <p:ph type="sldNum" sz="quarter" idx="12"/>
          </p:nvPr>
        </p:nvSpPr>
        <p:spPr/>
        <p:txBody>
          <a:bodyPr/>
          <a:lstStyle/>
          <a:p>
            <a:fld id="{D76D9D55-BB22-48A8-A5AB-75F32371B4BF}" type="slidenum">
              <a:rPr lang="en-US" smtClean="0"/>
              <a:t>9</a:t>
            </a:fld>
            <a:endParaRPr lang="en-US"/>
          </a:p>
        </p:txBody>
      </p:sp>
    </p:spTree>
    <p:extLst>
      <p:ext uri="{BB962C8B-B14F-4D97-AF65-F5344CB8AC3E}">
        <p14:creationId xmlns:p14="http://schemas.microsoft.com/office/powerpoint/2010/main" val="2910139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1381</TotalTime>
  <Words>3488</Words>
  <Application>Microsoft Office PowerPoint</Application>
  <PresentationFormat>Widescreen</PresentationFormat>
  <Paragraphs>290</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  Complex Care Provider Guide</vt:lpstr>
      <vt:lpstr>                      Required Forms</vt:lpstr>
      <vt:lpstr>Required Forms</vt:lpstr>
      <vt:lpstr>  Complex Care Request Form </vt:lpstr>
      <vt:lpstr>PowerPoint Presentation</vt:lpstr>
      <vt:lpstr>PowerPoint Presentation</vt:lpstr>
      <vt:lpstr>PowerPoint Presentation</vt:lpstr>
      <vt:lpstr>Documentation must be provided to substantiate the above needs, per the Documentation Checklist below. The presence of an “as needed” order alone is not sufficient to demonstrate need and documentation must show that the service is actually being delivered routinely. In addition, nursing documentation must show that the services indicated above are being provided by a nurse.  :</vt:lpstr>
      <vt:lpstr>Duration of the request:  Please indicate below the duration of the skilled nursing add-on request. Medical documentation provided must provide evidence that the client’s condition will require the enhanced services for the duration requested. If documentation does not support that the client’s condition will require enhanced services for the requested duration, the approved duration may be reduced at the sole discretion of LDH. Requests are limited to a maximum of 1 year at a time. Duration of skilled nursing request: ___________   SECTION 4: EQUIPMENT ADD-ON REQUEST   The equipment add-on is available when clients need certain types of supplies. This add-on is only applicable to clients with Medicaid only and no other insurance. For example, clients with both Medicaid and Medicare are not eligible. </vt:lpstr>
      <vt:lpstr>SECTION 5: ATTESTATIONS  Two attestations must be completed for this form. The first attestation must be completed by a licensed clinician operating within their scope of practice who has reviewed this form. If only the DSW add-on, the equipment add-on, or both are requested, the attestation may be signed by a physician, advance practice registered nurse, physician assistant, or an occupational, physical, or speech therapist. If the skilled nursing add-on is requested alone or in combination with any other add-on, the attestation must be signed by a physician, advance practice registered nurse, or a physician assistant. I attest that this form is a true, accurate, and complete description of this client’s needs and the rationale for the DSW add-on, the skilled nursing add-on, the equipment add-on, or a combination of the three.  Name: __________________________   Date: ______________ Signature: ________________________ Profession: _______________________   License number: _________________   The second attestation must be completed by the executive director of the facility:   I understand and will adhere to the rules and regulations for the add-on(s) requested in this form. I attest that the increased payments made will be used for the direct benefit of the individual and to meet the needs described in this form. I am aware of and agree that funds received as a result of attestation are subject to the Direct Care Floor process as described in the Louisiana Register, Title 50 Public Health Medical Assistance, Part VII Long Term Care, Subpart 3. Intermediate Care Facilities for Persons with Intellectual Disabilities, Chapter 329 Reimbursement Methodology, Subchapter A. Non State Facilities, ss 32901 Cost Reports, (C) Direct Care Floor. I attest that all staff will operate within the scope of practice of their license and supervisors of unlicensed personnel will ensure that all persons operating under their license are properly trained and demonstrate competency in the skills needed. I acknowledge that we will abide by all LDH rules and policies including but not limited to, any additional requirements in the annual survey, fiscal analysis and reporting, etc.    Executive Director Name:  __________________________  Date: ______________ Executive Director Signature: ________________________   </vt:lpstr>
      <vt:lpstr>SECTION 6: DOCUMENTATION CHECKLIST   Requests for the DSW add-on, the skilled nursing add-on, the equipment add-on, or a combination of the three must include all of the following documentation. Request forms submitted without the required documentation will be returned without review by LDH.  1. A letter of medical necessity is required for all add-on requests. It must describe the client’s needs as listed in this request form and be signed by a licensed clinician. If only the DSW add-on, the equipment add-on, or both are requested, the letter of medical necessity may be signed by a physician, advance practice registered nurse, physician assistant, or an occupational, physical, or speech therapist. If the skilled nursing add-on is requested alone or in combination with any other add-on, the letter of medical necessity must be signed by a physician, advance practice registered nurse, or a physician assistant. DSW add-on:  Note: If the client is already receiving Pervasive Plus, the client would not qualify for the DSW add-on. This limitation includes instances where Pervasive Plus is added after the approval of a DSW add-on for complex care.  2. DSW staffing schedule for the previous 2-week period showing staffing above the minimum   Functional assessment by a licensed physical or occupational therapist, within the last 90 days, with specific instructions for DSWs  3.  Assessment by a licensed speech language pathologist, within the last 90 days, for individuals with swallowing disorders needing mealtime guidelines or communication instructions, with specific instructions for DSWs Skilled nursing add-on:  4. Nursing staffing schedule for the previous two-week period  5. Nursing documentation for the prior 2 weeks demonstrating the skilled nursing needs and activities performed by a nurse Equipment add-on:  6. Documentation of the client’s equipment needs, which may be included in the letter of medical necessity, functional assessment (if applicable), or nursing documentation (if applicable)    </vt:lpstr>
      <vt:lpstr>What is Electronic Prior Authorization (e-PA) </vt:lpstr>
      <vt:lpstr>PowerPoint Presentation</vt:lpstr>
      <vt:lpstr>Accessing the EPA  Application</vt:lpstr>
      <vt:lpstr>PowerPoint Presentation</vt:lpstr>
      <vt:lpstr>Providers who are experiencing difficulty in establishing an account or with the application may contact the Gainwell Technologies Technical Support Desk at 1-877-598-8753, Monday – Friday 8:00 a.m. – 5:00 p.m. CT or request support by e-mailing  lasupport@dxc.com.   In order to access the Electronic Prior Authorization application, or any other secure application, users must navigate through the Provider Login section of the Louisiana Medicaid web site. </vt:lpstr>
      <vt:lpstr>PowerPoint Presentation</vt:lpstr>
      <vt:lpstr>PowerPoint Presentation</vt:lpstr>
      <vt:lpstr>PowerPoint Presentation</vt:lpstr>
      <vt:lpstr>PowerPoint Presentation</vt:lpstr>
      <vt:lpstr>PowerPoint Presentation</vt:lpstr>
      <vt:lpstr>PowerPoint Presentation</vt:lpstr>
      <vt:lpstr>3.2 PA Request Entry</vt:lpstr>
      <vt:lpstr>PowerPoint Presentation</vt:lpstr>
      <vt:lpstr>  </vt:lpstr>
      <vt:lpstr>PA Request Confirmation Page   Once you “submit the request, all the information and supporting documentation is correct and uploaded”,  this page will appear. This will allow you to “submit another request” See at the bottom.  </vt:lpstr>
      <vt:lpstr>New Confirmation Process   The Electronic Prior Authorization (e-PA) application has been enhanced with a new confirmation process to facilitate editing requests before submitting for review.  Once a user submits a request, a confirmation message will be displayed that will allow the following actions: Submit (Complete) the request.  This will finalize the request and send it for review. Go back and modify the request.  This will allow users to correct any information on the request before submitting the request. Cancel the request.  This will finalize the request and no further action will be taken. The following policies have been enacted: Users can modify a request as many times as they need to but will only have 30 days to submit or cancel a request.  After 30 days, the request will expire Once submitted, users will have 3 days to send attachments.  If attachments have not been received within 3 days, the request will be cancelled and a new request will be required. If attachments are received after 3 days, the request will be cancelled by Gainwell Technologies and a new request will be required. A Prior Authorization number will not be assigned until attachments have been received.  The attachments must be received within 3 days of the submission of the request.  Additional statuses have been added to facilitate the confirmation process.    208 - Submission Process Not Complete.  Expires &lt;30 days from initial request date&gt;.  209 - Cancelled by User. A New Request is Required.  210 - Submitted. Attachments Not Received. Expires &lt;3 days from submission date&gt;.  211 - Cancelled by Gainwell Technologies. Attachments Not Received Within 72 Hours.  A New Request is Required.  212 - Attachments Received.  213 - Cancelled by Gainwell Technologies. Attachments Received After 72 hours. A New Request is Required.  214 - Request Has Expired. A New Request is Required. </vt:lpstr>
      <vt:lpstr>   Viewing Prior Authorization Request</vt:lpstr>
      <vt:lpstr>PowerPoint Presentation</vt:lpstr>
      <vt:lpstr>Medical Consultant Reviews the Documents and Decision is made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Care</dc:title>
  <dc:creator>Singh, Inderjit</dc:creator>
  <cp:lastModifiedBy>Singh, Inderjit</cp:lastModifiedBy>
  <cp:revision>203</cp:revision>
  <cp:lastPrinted>2022-04-01T13:20:07Z</cp:lastPrinted>
  <dcterms:created xsi:type="dcterms:W3CDTF">2022-02-23T16:49:35Z</dcterms:created>
  <dcterms:modified xsi:type="dcterms:W3CDTF">2022-04-01T17:41:41Z</dcterms:modified>
</cp:coreProperties>
</file>